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3" r:id="rId6"/>
    <p:sldId id="266" r:id="rId7"/>
    <p:sldId id="267" r:id="rId8"/>
    <p:sldId id="268" r:id="rId9"/>
    <p:sldId id="269" r:id="rId10"/>
    <p:sldId id="258" r:id="rId11"/>
    <p:sldId id="259" r:id="rId12"/>
    <p:sldId id="262" r:id="rId13"/>
    <p:sldId id="260" r:id="rId14"/>
    <p:sldId id="261" r:id="rId15"/>
    <p:sldId id="265"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5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5D3CAD-2C59-E515-A3B9-1ADF7437C91C}" v="35" dt="2024-04-03T20:55:20.306"/>
    <p1510:client id="{E6C1B0CD-3C3B-B3D8-B1C5-C2B88155FA28}" v="67" dt="2024-04-04T20:58:56.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D11FD5-B61D-4178-B537-79B8601AF79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9C0E27B-BF6A-4524-9F7C-0BC8541AA08F}">
      <dgm:prSet/>
      <dgm:spPr/>
      <dgm:t>
        <a:bodyPr/>
        <a:lstStyle/>
        <a:p>
          <a:r>
            <a:rPr lang="en-US"/>
            <a:t>Textmetrics employs state-of-the-art algorithms to verify content accuracy and credibility, thereby reducing the risk of misinformation and to reputation.</a:t>
          </a:r>
        </a:p>
      </dgm:t>
    </dgm:pt>
    <dgm:pt modelId="{EACB1076-190C-42C7-A41F-54CCB6903CD3}" type="parTrans" cxnId="{D097115C-73CE-472F-9FFC-9618A5FB353D}">
      <dgm:prSet/>
      <dgm:spPr/>
      <dgm:t>
        <a:bodyPr/>
        <a:lstStyle/>
        <a:p>
          <a:endParaRPr lang="en-US"/>
        </a:p>
      </dgm:t>
    </dgm:pt>
    <dgm:pt modelId="{B669B29B-97D5-4ABB-97FC-B79EC81CC631}" type="sibTrans" cxnId="{D097115C-73CE-472F-9FFC-9618A5FB353D}">
      <dgm:prSet/>
      <dgm:spPr/>
      <dgm:t>
        <a:bodyPr/>
        <a:lstStyle/>
        <a:p>
          <a:endParaRPr lang="en-US"/>
        </a:p>
      </dgm:t>
    </dgm:pt>
    <dgm:pt modelId="{12BC81C1-E999-43FB-A6C9-BA14A0356152}">
      <dgm:prSet/>
      <dgm:spPr/>
      <dgm:t>
        <a:bodyPr/>
        <a:lstStyle/>
        <a:p>
          <a:r>
            <a:rPr lang="en-US"/>
            <a:t>Algorithms ensure the quality and reliability of content, enhancing its trustworthiness and minimizing the dissemination of inaccurate or misleading information.</a:t>
          </a:r>
        </a:p>
      </dgm:t>
    </dgm:pt>
    <dgm:pt modelId="{7A51E487-E74A-4E99-AA11-DA68227844EF}" type="parTrans" cxnId="{66CF7070-0EF3-402E-B470-3E70B222549F}">
      <dgm:prSet/>
      <dgm:spPr/>
      <dgm:t>
        <a:bodyPr/>
        <a:lstStyle/>
        <a:p>
          <a:endParaRPr lang="en-US"/>
        </a:p>
      </dgm:t>
    </dgm:pt>
    <dgm:pt modelId="{296B5741-F900-4007-9365-E956D89F3CEC}" type="sibTrans" cxnId="{66CF7070-0EF3-402E-B470-3E70B222549F}">
      <dgm:prSet/>
      <dgm:spPr/>
      <dgm:t>
        <a:bodyPr/>
        <a:lstStyle/>
        <a:p>
          <a:endParaRPr lang="en-US"/>
        </a:p>
      </dgm:t>
    </dgm:pt>
    <dgm:pt modelId="{35C1405D-BF50-4734-808D-5057D62A38D2}">
      <dgm:prSet/>
      <dgm:spPr/>
      <dgm:t>
        <a:bodyPr/>
        <a:lstStyle/>
        <a:p>
          <a:r>
            <a:rPr lang="en-US"/>
            <a:t>Algorithms analyze text, identify potential errors or inconsistencies, and provide valuable insights to improve the overall accuracy, credibility, readability and quality of the content generated using Textmetrics.</a:t>
          </a:r>
        </a:p>
      </dgm:t>
    </dgm:pt>
    <dgm:pt modelId="{3F9A39F5-FBBE-444B-A527-36983A141A1C}" type="parTrans" cxnId="{87FB2D7E-7FFF-41BF-93D7-32D348F65489}">
      <dgm:prSet/>
      <dgm:spPr/>
      <dgm:t>
        <a:bodyPr/>
        <a:lstStyle/>
        <a:p>
          <a:endParaRPr lang="en-US"/>
        </a:p>
      </dgm:t>
    </dgm:pt>
    <dgm:pt modelId="{D9C1BA8B-66AF-49F7-BE72-D3DC193A6D36}" type="sibTrans" cxnId="{87FB2D7E-7FFF-41BF-93D7-32D348F65489}">
      <dgm:prSet/>
      <dgm:spPr/>
      <dgm:t>
        <a:bodyPr/>
        <a:lstStyle/>
        <a:p>
          <a:endParaRPr lang="en-US"/>
        </a:p>
      </dgm:t>
    </dgm:pt>
    <dgm:pt modelId="{B83ABC8B-CC3C-4D07-AAB6-6B36D35D6068}" type="pres">
      <dgm:prSet presAssocID="{61D11FD5-B61D-4178-B537-79B8601AF79A}" presName="root" presStyleCnt="0">
        <dgm:presLayoutVars>
          <dgm:dir/>
          <dgm:resizeHandles val="exact"/>
        </dgm:presLayoutVars>
      </dgm:prSet>
      <dgm:spPr/>
    </dgm:pt>
    <dgm:pt modelId="{B79467F6-0AEF-4DBA-AC14-66A7F33FC702}" type="pres">
      <dgm:prSet presAssocID="{99C0E27B-BF6A-4524-9F7C-0BC8541AA08F}" presName="compNode" presStyleCnt="0"/>
      <dgm:spPr/>
    </dgm:pt>
    <dgm:pt modelId="{0FFF8ED8-5302-4A3F-9E5B-99F0FC9F328E}" type="pres">
      <dgm:prSet presAssocID="{99C0E27B-BF6A-4524-9F7C-0BC8541AA08F}" presName="bgRect" presStyleLbl="bgShp" presStyleIdx="0" presStyleCnt="3"/>
      <dgm:spPr/>
    </dgm:pt>
    <dgm:pt modelId="{12E0D689-4F9A-4231-AC4B-CCC60792907D}" type="pres">
      <dgm:prSet presAssocID="{99C0E27B-BF6A-4524-9F7C-0BC8541AA08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ext>
      </dgm:extLst>
    </dgm:pt>
    <dgm:pt modelId="{ECD39FD3-4A04-4EA5-91C7-402A642C6D56}" type="pres">
      <dgm:prSet presAssocID="{99C0E27B-BF6A-4524-9F7C-0BC8541AA08F}" presName="spaceRect" presStyleCnt="0"/>
      <dgm:spPr/>
    </dgm:pt>
    <dgm:pt modelId="{8F3B78F2-3EAF-492F-9AE3-ECCCD8B4B8CB}" type="pres">
      <dgm:prSet presAssocID="{99C0E27B-BF6A-4524-9F7C-0BC8541AA08F}" presName="parTx" presStyleLbl="revTx" presStyleIdx="0" presStyleCnt="3">
        <dgm:presLayoutVars>
          <dgm:chMax val="0"/>
          <dgm:chPref val="0"/>
        </dgm:presLayoutVars>
      </dgm:prSet>
      <dgm:spPr/>
    </dgm:pt>
    <dgm:pt modelId="{60E31DDE-FAA1-4601-8EBF-197F274D4DBE}" type="pres">
      <dgm:prSet presAssocID="{B669B29B-97D5-4ABB-97FC-B79EC81CC631}" presName="sibTrans" presStyleCnt="0"/>
      <dgm:spPr/>
    </dgm:pt>
    <dgm:pt modelId="{EBC6A26D-9C2D-4132-886C-7372EB71A984}" type="pres">
      <dgm:prSet presAssocID="{12BC81C1-E999-43FB-A6C9-BA14A0356152}" presName="compNode" presStyleCnt="0"/>
      <dgm:spPr/>
    </dgm:pt>
    <dgm:pt modelId="{E501E67A-042C-4B9A-8131-47AC6B634164}" type="pres">
      <dgm:prSet presAssocID="{12BC81C1-E999-43FB-A6C9-BA14A0356152}" presName="bgRect" presStyleLbl="bgShp" presStyleIdx="1" presStyleCnt="3"/>
      <dgm:spPr/>
    </dgm:pt>
    <dgm:pt modelId="{A92D83D6-7488-41C4-A3F6-BABA4E27378F}" type="pres">
      <dgm:prSet presAssocID="{12BC81C1-E999-43FB-A6C9-BA14A035615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D502775C-2822-43B3-9484-B13A52B28F14}" type="pres">
      <dgm:prSet presAssocID="{12BC81C1-E999-43FB-A6C9-BA14A0356152}" presName="spaceRect" presStyleCnt="0"/>
      <dgm:spPr/>
    </dgm:pt>
    <dgm:pt modelId="{E85802AE-3DBA-417A-B9E2-FD340809D3FE}" type="pres">
      <dgm:prSet presAssocID="{12BC81C1-E999-43FB-A6C9-BA14A0356152}" presName="parTx" presStyleLbl="revTx" presStyleIdx="1" presStyleCnt="3">
        <dgm:presLayoutVars>
          <dgm:chMax val="0"/>
          <dgm:chPref val="0"/>
        </dgm:presLayoutVars>
      </dgm:prSet>
      <dgm:spPr/>
    </dgm:pt>
    <dgm:pt modelId="{369FD783-94F4-487A-966A-CEA36DAB085E}" type="pres">
      <dgm:prSet presAssocID="{296B5741-F900-4007-9365-E956D89F3CEC}" presName="sibTrans" presStyleCnt="0"/>
      <dgm:spPr/>
    </dgm:pt>
    <dgm:pt modelId="{3CCD0393-F175-494F-8267-7D3D957347EF}" type="pres">
      <dgm:prSet presAssocID="{35C1405D-BF50-4734-808D-5057D62A38D2}" presName="compNode" presStyleCnt="0"/>
      <dgm:spPr/>
    </dgm:pt>
    <dgm:pt modelId="{5E42C142-F5EC-48A8-8D0F-B2E16BA219B7}" type="pres">
      <dgm:prSet presAssocID="{35C1405D-BF50-4734-808D-5057D62A38D2}" presName="bgRect" presStyleLbl="bgShp" presStyleIdx="2" presStyleCnt="3"/>
      <dgm:spPr/>
    </dgm:pt>
    <dgm:pt modelId="{C9970E43-2720-4938-9542-67D0A4E8418F}" type="pres">
      <dgm:prSet presAssocID="{35C1405D-BF50-4734-808D-5057D62A38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6FC7B25D-2A06-45C2-BB81-388C395AA645}" type="pres">
      <dgm:prSet presAssocID="{35C1405D-BF50-4734-808D-5057D62A38D2}" presName="spaceRect" presStyleCnt="0"/>
      <dgm:spPr/>
    </dgm:pt>
    <dgm:pt modelId="{00D23AC8-5FD8-4AFD-BA20-10893DF8AEA8}" type="pres">
      <dgm:prSet presAssocID="{35C1405D-BF50-4734-808D-5057D62A38D2}" presName="parTx" presStyleLbl="revTx" presStyleIdx="2" presStyleCnt="3">
        <dgm:presLayoutVars>
          <dgm:chMax val="0"/>
          <dgm:chPref val="0"/>
        </dgm:presLayoutVars>
      </dgm:prSet>
      <dgm:spPr/>
    </dgm:pt>
  </dgm:ptLst>
  <dgm:cxnLst>
    <dgm:cxn modelId="{3DF11D01-66E7-4774-A22C-491874AA0802}" type="presOf" srcId="{12BC81C1-E999-43FB-A6C9-BA14A0356152}" destId="{E85802AE-3DBA-417A-B9E2-FD340809D3FE}" srcOrd="0" destOrd="0" presId="urn:microsoft.com/office/officeart/2018/2/layout/IconVerticalSolidList"/>
    <dgm:cxn modelId="{D097115C-73CE-472F-9FFC-9618A5FB353D}" srcId="{61D11FD5-B61D-4178-B537-79B8601AF79A}" destId="{99C0E27B-BF6A-4524-9F7C-0BC8541AA08F}" srcOrd="0" destOrd="0" parTransId="{EACB1076-190C-42C7-A41F-54CCB6903CD3}" sibTransId="{B669B29B-97D5-4ABB-97FC-B79EC81CC631}"/>
    <dgm:cxn modelId="{B76FA46D-38A0-4BBD-AA1B-BC8A9043E444}" type="presOf" srcId="{35C1405D-BF50-4734-808D-5057D62A38D2}" destId="{00D23AC8-5FD8-4AFD-BA20-10893DF8AEA8}" srcOrd="0" destOrd="0" presId="urn:microsoft.com/office/officeart/2018/2/layout/IconVerticalSolidList"/>
    <dgm:cxn modelId="{66CF7070-0EF3-402E-B470-3E70B222549F}" srcId="{61D11FD5-B61D-4178-B537-79B8601AF79A}" destId="{12BC81C1-E999-43FB-A6C9-BA14A0356152}" srcOrd="1" destOrd="0" parTransId="{7A51E487-E74A-4E99-AA11-DA68227844EF}" sibTransId="{296B5741-F900-4007-9365-E956D89F3CEC}"/>
    <dgm:cxn modelId="{9890E156-D951-4F1D-AA21-F79CF6108F70}" type="presOf" srcId="{99C0E27B-BF6A-4524-9F7C-0BC8541AA08F}" destId="{8F3B78F2-3EAF-492F-9AE3-ECCCD8B4B8CB}" srcOrd="0" destOrd="0" presId="urn:microsoft.com/office/officeart/2018/2/layout/IconVerticalSolidList"/>
    <dgm:cxn modelId="{87FB2D7E-7FFF-41BF-93D7-32D348F65489}" srcId="{61D11FD5-B61D-4178-B537-79B8601AF79A}" destId="{35C1405D-BF50-4734-808D-5057D62A38D2}" srcOrd="2" destOrd="0" parTransId="{3F9A39F5-FBBE-444B-A527-36983A141A1C}" sibTransId="{D9C1BA8B-66AF-49F7-BE72-D3DC193A6D36}"/>
    <dgm:cxn modelId="{BBC6CDB1-66D1-4CCF-88C9-8AD475FC03C5}" type="presOf" srcId="{61D11FD5-B61D-4178-B537-79B8601AF79A}" destId="{B83ABC8B-CC3C-4D07-AAB6-6B36D35D6068}" srcOrd="0" destOrd="0" presId="urn:microsoft.com/office/officeart/2018/2/layout/IconVerticalSolidList"/>
    <dgm:cxn modelId="{A01AD09A-343E-438C-93E7-02D50D1A6E78}" type="presParOf" srcId="{B83ABC8B-CC3C-4D07-AAB6-6B36D35D6068}" destId="{B79467F6-0AEF-4DBA-AC14-66A7F33FC702}" srcOrd="0" destOrd="0" presId="urn:microsoft.com/office/officeart/2018/2/layout/IconVerticalSolidList"/>
    <dgm:cxn modelId="{09634F87-549C-47B5-AF6D-BCD60E2B6455}" type="presParOf" srcId="{B79467F6-0AEF-4DBA-AC14-66A7F33FC702}" destId="{0FFF8ED8-5302-4A3F-9E5B-99F0FC9F328E}" srcOrd="0" destOrd="0" presId="urn:microsoft.com/office/officeart/2018/2/layout/IconVerticalSolidList"/>
    <dgm:cxn modelId="{039EC2B1-81DC-404F-9A26-FA05D33EC3A0}" type="presParOf" srcId="{B79467F6-0AEF-4DBA-AC14-66A7F33FC702}" destId="{12E0D689-4F9A-4231-AC4B-CCC60792907D}" srcOrd="1" destOrd="0" presId="urn:microsoft.com/office/officeart/2018/2/layout/IconVerticalSolidList"/>
    <dgm:cxn modelId="{C9F0E5E1-B67B-4DAB-8CDD-AB0835391435}" type="presParOf" srcId="{B79467F6-0AEF-4DBA-AC14-66A7F33FC702}" destId="{ECD39FD3-4A04-4EA5-91C7-402A642C6D56}" srcOrd="2" destOrd="0" presId="urn:microsoft.com/office/officeart/2018/2/layout/IconVerticalSolidList"/>
    <dgm:cxn modelId="{9C74790D-8AD7-471A-B23F-D20C3C054BA6}" type="presParOf" srcId="{B79467F6-0AEF-4DBA-AC14-66A7F33FC702}" destId="{8F3B78F2-3EAF-492F-9AE3-ECCCD8B4B8CB}" srcOrd="3" destOrd="0" presId="urn:microsoft.com/office/officeart/2018/2/layout/IconVerticalSolidList"/>
    <dgm:cxn modelId="{AEEA2009-D2D3-4621-B318-C4B247A2424B}" type="presParOf" srcId="{B83ABC8B-CC3C-4D07-AAB6-6B36D35D6068}" destId="{60E31DDE-FAA1-4601-8EBF-197F274D4DBE}" srcOrd="1" destOrd="0" presId="urn:microsoft.com/office/officeart/2018/2/layout/IconVerticalSolidList"/>
    <dgm:cxn modelId="{1B6E059E-1B07-4E64-B694-11EB1EB72BE1}" type="presParOf" srcId="{B83ABC8B-CC3C-4D07-AAB6-6B36D35D6068}" destId="{EBC6A26D-9C2D-4132-886C-7372EB71A984}" srcOrd="2" destOrd="0" presId="urn:microsoft.com/office/officeart/2018/2/layout/IconVerticalSolidList"/>
    <dgm:cxn modelId="{D94876D8-33DE-4843-865B-350826B6B542}" type="presParOf" srcId="{EBC6A26D-9C2D-4132-886C-7372EB71A984}" destId="{E501E67A-042C-4B9A-8131-47AC6B634164}" srcOrd="0" destOrd="0" presId="urn:microsoft.com/office/officeart/2018/2/layout/IconVerticalSolidList"/>
    <dgm:cxn modelId="{01966948-461C-4C72-9C50-54B65C921ED5}" type="presParOf" srcId="{EBC6A26D-9C2D-4132-886C-7372EB71A984}" destId="{A92D83D6-7488-41C4-A3F6-BABA4E27378F}" srcOrd="1" destOrd="0" presId="urn:microsoft.com/office/officeart/2018/2/layout/IconVerticalSolidList"/>
    <dgm:cxn modelId="{ECAD192D-7537-4F0E-84B8-F2CBB63300EC}" type="presParOf" srcId="{EBC6A26D-9C2D-4132-886C-7372EB71A984}" destId="{D502775C-2822-43B3-9484-B13A52B28F14}" srcOrd="2" destOrd="0" presId="urn:microsoft.com/office/officeart/2018/2/layout/IconVerticalSolidList"/>
    <dgm:cxn modelId="{289D321E-710F-49B7-B458-DF1DF4E9A80C}" type="presParOf" srcId="{EBC6A26D-9C2D-4132-886C-7372EB71A984}" destId="{E85802AE-3DBA-417A-B9E2-FD340809D3FE}" srcOrd="3" destOrd="0" presId="urn:microsoft.com/office/officeart/2018/2/layout/IconVerticalSolidList"/>
    <dgm:cxn modelId="{0A0EA667-DF1D-4D08-B59E-ACD03EC6AA42}" type="presParOf" srcId="{B83ABC8B-CC3C-4D07-AAB6-6B36D35D6068}" destId="{369FD783-94F4-487A-966A-CEA36DAB085E}" srcOrd="3" destOrd="0" presId="urn:microsoft.com/office/officeart/2018/2/layout/IconVerticalSolidList"/>
    <dgm:cxn modelId="{00A6463A-FA69-4148-AC1B-FF58977F1AC4}" type="presParOf" srcId="{B83ABC8B-CC3C-4D07-AAB6-6B36D35D6068}" destId="{3CCD0393-F175-494F-8267-7D3D957347EF}" srcOrd="4" destOrd="0" presId="urn:microsoft.com/office/officeart/2018/2/layout/IconVerticalSolidList"/>
    <dgm:cxn modelId="{83465976-1AC2-4D92-83B8-549AC69E03AE}" type="presParOf" srcId="{3CCD0393-F175-494F-8267-7D3D957347EF}" destId="{5E42C142-F5EC-48A8-8D0F-B2E16BA219B7}" srcOrd="0" destOrd="0" presId="urn:microsoft.com/office/officeart/2018/2/layout/IconVerticalSolidList"/>
    <dgm:cxn modelId="{713360EA-E67A-4B62-8574-4FBCEBF5CD31}" type="presParOf" srcId="{3CCD0393-F175-494F-8267-7D3D957347EF}" destId="{C9970E43-2720-4938-9542-67D0A4E8418F}" srcOrd="1" destOrd="0" presId="urn:microsoft.com/office/officeart/2018/2/layout/IconVerticalSolidList"/>
    <dgm:cxn modelId="{672C7682-4B1C-4EDA-B549-030D0F3F2920}" type="presParOf" srcId="{3CCD0393-F175-494F-8267-7D3D957347EF}" destId="{6FC7B25D-2A06-45C2-BB81-388C395AA645}" srcOrd="2" destOrd="0" presId="urn:microsoft.com/office/officeart/2018/2/layout/IconVerticalSolidList"/>
    <dgm:cxn modelId="{D49546AF-67DD-47D7-A583-1BC164CDAC7B}" type="presParOf" srcId="{3CCD0393-F175-494F-8267-7D3D957347EF}" destId="{00D23AC8-5FD8-4AFD-BA20-10893DF8AE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DAFB7F-32C5-4FEF-9343-08E9A185E2B0}"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37A2729B-70F4-4F4B-B701-8E84227F4B50}">
      <dgm:prSet/>
      <dgm:spPr/>
      <dgm:t>
        <a:bodyPr/>
        <a:lstStyle/>
        <a:p>
          <a:r>
            <a:rPr lang="en-US"/>
            <a:t>Risk  1 - Misinformation</a:t>
          </a:r>
        </a:p>
      </dgm:t>
    </dgm:pt>
    <dgm:pt modelId="{C7E0CA0C-130C-44AB-AF80-9054E30EABA7}" type="parTrans" cxnId="{2CF7C2C4-F357-42BF-988E-1D0B69406AED}">
      <dgm:prSet/>
      <dgm:spPr/>
      <dgm:t>
        <a:bodyPr/>
        <a:lstStyle/>
        <a:p>
          <a:endParaRPr lang="en-US"/>
        </a:p>
      </dgm:t>
    </dgm:pt>
    <dgm:pt modelId="{45DB0ED2-6FEF-40E9-8044-6903A76DACAF}" type="sibTrans" cxnId="{2CF7C2C4-F357-42BF-988E-1D0B69406AED}">
      <dgm:prSet/>
      <dgm:spPr/>
      <dgm:t>
        <a:bodyPr/>
        <a:lstStyle/>
        <a:p>
          <a:endParaRPr lang="en-US"/>
        </a:p>
      </dgm:t>
    </dgm:pt>
    <dgm:pt modelId="{32A7A04A-2A70-4756-8618-EE5C06BD3FBC}">
      <dgm:prSet/>
      <dgm:spPr/>
      <dgm:t>
        <a:bodyPr/>
        <a:lstStyle/>
        <a:p>
          <a:r>
            <a:rPr lang="en-US"/>
            <a:t>Risk 2 – Unstructured data</a:t>
          </a:r>
        </a:p>
      </dgm:t>
    </dgm:pt>
    <dgm:pt modelId="{139296F6-1FCB-43DC-A218-00124CB2C614}" type="parTrans" cxnId="{547527C1-CB89-46B2-9284-C8DC61EC7258}">
      <dgm:prSet/>
      <dgm:spPr/>
      <dgm:t>
        <a:bodyPr/>
        <a:lstStyle/>
        <a:p>
          <a:endParaRPr lang="en-US"/>
        </a:p>
      </dgm:t>
    </dgm:pt>
    <dgm:pt modelId="{8D989212-D3F1-4F17-83C8-FE5AE039C229}" type="sibTrans" cxnId="{547527C1-CB89-46B2-9284-C8DC61EC7258}">
      <dgm:prSet/>
      <dgm:spPr/>
      <dgm:t>
        <a:bodyPr/>
        <a:lstStyle/>
        <a:p>
          <a:endParaRPr lang="en-US"/>
        </a:p>
      </dgm:t>
    </dgm:pt>
    <dgm:pt modelId="{7830D7AF-BA51-4A53-AE36-B8A86B2763F7}">
      <dgm:prSet/>
      <dgm:spPr/>
      <dgm:t>
        <a:bodyPr/>
        <a:lstStyle/>
        <a:p>
          <a:r>
            <a:rPr lang="en-US"/>
            <a:t>Risk 3 – Poor Quality Data</a:t>
          </a:r>
        </a:p>
      </dgm:t>
    </dgm:pt>
    <dgm:pt modelId="{93BA5450-4E43-496D-A030-1752412C6EF3}" type="parTrans" cxnId="{7DD36350-090C-431C-9D83-5461A9D13E88}">
      <dgm:prSet/>
      <dgm:spPr/>
      <dgm:t>
        <a:bodyPr/>
        <a:lstStyle/>
        <a:p>
          <a:endParaRPr lang="en-US"/>
        </a:p>
      </dgm:t>
    </dgm:pt>
    <dgm:pt modelId="{8CF233FF-DDEE-4A0A-B7E5-EE840C072AF6}" type="sibTrans" cxnId="{7DD36350-090C-431C-9D83-5461A9D13E88}">
      <dgm:prSet/>
      <dgm:spPr/>
      <dgm:t>
        <a:bodyPr/>
        <a:lstStyle/>
        <a:p>
          <a:endParaRPr lang="en-US"/>
        </a:p>
      </dgm:t>
    </dgm:pt>
    <dgm:pt modelId="{614AF9F8-B58C-4321-98E5-4999D7C17F04}">
      <dgm:prSet/>
      <dgm:spPr/>
      <dgm:t>
        <a:bodyPr/>
        <a:lstStyle/>
        <a:p>
          <a:r>
            <a:rPr lang="en-US"/>
            <a:t>Risk 4 – Output quality diminishes over time</a:t>
          </a:r>
        </a:p>
      </dgm:t>
    </dgm:pt>
    <dgm:pt modelId="{274818ED-5835-4871-B32A-F19BCDA17375}" type="parTrans" cxnId="{1C94F89B-4E9F-4397-A0E0-C51BF493855A}">
      <dgm:prSet/>
      <dgm:spPr/>
      <dgm:t>
        <a:bodyPr/>
        <a:lstStyle/>
        <a:p>
          <a:endParaRPr lang="en-US"/>
        </a:p>
      </dgm:t>
    </dgm:pt>
    <dgm:pt modelId="{EDBB8597-7F58-4EB7-826D-415A6487F302}" type="sibTrans" cxnId="{1C94F89B-4E9F-4397-A0E0-C51BF493855A}">
      <dgm:prSet/>
      <dgm:spPr/>
      <dgm:t>
        <a:bodyPr/>
        <a:lstStyle/>
        <a:p>
          <a:endParaRPr lang="en-US"/>
        </a:p>
      </dgm:t>
    </dgm:pt>
    <dgm:pt modelId="{11D470C6-8F52-4100-B4D1-FA74152A5F27}">
      <dgm:prSet/>
      <dgm:spPr/>
      <dgm:t>
        <a:bodyPr/>
        <a:lstStyle/>
        <a:p>
          <a:r>
            <a:rPr lang="en-US"/>
            <a:t>Risk 5 – Intellectual Property (IP) used without permission</a:t>
          </a:r>
        </a:p>
      </dgm:t>
    </dgm:pt>
    <dgm:pt modelId="{4533D450-4119-4A15-857B-06FBD6FAC673}" type="parTrans" cxnId="{34922344-42B1-4479-A367-97B93385BE8F}">
      <dgm:prSet/>
      <dgm:spPr/>
      <dgm:t>
        <a:bodyPr/>
        <a:lstStyle/>
        <a:p>
          <a:endParaRPr lang="en-US"/>
        </a:p>
      </dgm:t>
    </dgm:pt>
    <dgm:pt modelId="{F1BF5839-BA3C-4B76-8F6F-A99446A9DD0F}" type="sibTrans" cxnId="{34922344-42B1-4479-A367-97B93385BE8F}">
      <dgm:prSet/>
      <dgm:spPr/>
      <dgm:t>
        <a:bodyPr/>
        <a:lstStyle/>
        <a:p>
          <a:endParaRPr lang="en-US"/>
        </a:p>
      </dgm:t>
    </dgm:pt>
    <dgm:pt modelId="{AA2F1EA4-1FF5-4BE7-87C0-EEA3ADF97420}">
      <dgm:prSet/>
      <dgm:spPr/>
      <dgm:t>
        <a:bodyPr/>
        <a:lstStyle/>
        <a:p>
          <a:r>
            <a:rPr lang="en-US"/>
            <a:t>Risk 6 – AI use in prohibited settings</a:t>
          </a:r>
        </a:p>
      </dgm:t>
    </dgm:pt>
    <dgm:pt modelId="{7BB84B1D-5487-4C21-A294-F23CA9BA0131}" type="parTrans" cxnId="{13350BE9-E564-4AB8-A588-BC120DF09EBF}">
      <dgm:prSet/>
      <dgm:spPr/>
      <dgm:t>
        <a:bodyPr/>
        <a:lstStyle/>
        <a:p>
          <a:endParaRPr lang="en-US"/>
        </a:p>
      </dgm:t>
    </dgm:pt>
    <dgm:pt modelId="{7FF39CC6-96AE-4B7E-929B-3578A49942F3}" type="sibTrans" cxnId="{13350BE9-E564-4AB8-A588-BC120DF09EBF}">
      <dgm:prSet/>
      <dgm:spPr/>
      <dgm:t>
        <a:bodyPr/>
        <a:lstStyle/>
        <a:p>
          <a:endParaRPr lang="en-US"/>
        </a:p>
      </dgm:t>
    </dgm:pt>
    <dgm:pt modelId="{BFD6802E-8DA5-418E-83EF-C8019EA82DDC}" type="pres">
      <dgm:prSet presAssocID="{46DAFB7F-32C5-4FEF-9343-08E9A185E2B0}" presName="Name0" presStyleCnt="0">
        <dgm:presLayoutVars>
          <dgm:dir/>
          <dgm:resizeHandles val="exact"/>
        </dgm:presLayoutVars>
      </dgm:prSet>
      <dgm:spPr/>
    </dgm:pt>
    <dgm:pt modelId="{06268C71-34A8-4059-A50E-98808B8258B3}" type="pres">
      <dgm:prSet presAssocID="{37A2729B-70F4-4F4B-B701-8E84227F4B50}" presName="node" presStyleLbl="node1" presStyleIdx="0" presStyleCnt="6">
        <dgm:presLayoutVars>
          <dgm:bulletEnabled val="1"/>
        </dgm:presLayoutVars>
      </dgm:prSet>
      <dgm:spPr/>
    </dgm:pt>
    <dgm:pt modelId="{2BF46BB7-1529-4994-A2AB-F0C2EBF565C0}" type="pres">
      <dgm:prSet presAssocID="{45DB0ED2-6FEF-40E9-8044-6903A76DACAF}" presName="sibTrans" presStyleLbl="sibTrans1D1" presStyleIdx="0" presStyleCnt="5"/>
      <dgm:spPr/>
    </dgm:pt>
    <dgm:pt modelId="{9EC330C6-9E8C-42A0-856C-2C990CFF3DEF}" type="pres">
      <dgm:prSet presAssocID="{45DB0ED2-6FEF-40E9-8044-6903A76DACAF}" presName="connectorText" presStyleLbl="sibTrans1D1" presStyleIdx="0" presStyleCnt="5"/>
      <dgm:spPr/>
    </dgm:pt>
    <dgm:pt modelId="{33956366-DDEC-44C5-A39F-BBDBF8EBD824}" type="pres">
      <dgm:prSet presAssocID="{32A7A04A-2A70-4756-8618-EE5C06BD3FBC}" presName="node" presStyleLbl="node1" presStyleIdx="1" presStyleCnt="6">
        <dgm:presLayoutVars>
          <dgm:bulletEnabled val="1"/>
        </dgm:presLayoutVars>
      </dgm:prSet>
      <dgm:spPr/>
    </dgm:pt>
    <dgm:pt modelId="{A8A04DE7-4BBA-44DE-A207-5EA64F773BAB}" type="pres">
      <dgm:prSet presAssocID="{8D989212-D3F1-4F17-83C8-FE5AE039C229}" presName="sibTrans" presStyleLbl="sibTrans1D1" presStyleIdx="1" presStyleCnt="5"/>
      <dgm:spPr/>
    </dgm:pt>
    <dgm:pt modelId="{D964DCFB-D8B6-413F-AEAB-FF0CD3F70015}" type="pres">
      <dgm:prSet presAssocID="{8D989212-D3F1-4F17-83C8-FE5AE039C229}" presName="connectorText" presStyleLbl="sibTrans1D1" presStyleIdx="1" presStyleCnt="5"/>
      <dgm:spPr/>
    </dgm:pt>
    <dgm:pt modelId="{DE9B03D5-1CE0-49C0-BBE7-A76DD6C1D9C6}" type="pres">
      <dgm:prSet presAssocID="{7830D7AF-BA51-4A53-AE36-B8A86B2763F7}" presName="node" presStyleLbl="node1" presStyleIdx="2" presStyleCnt="6">
        <dgm:presLayoutVars>
          <dgm:bulletEnabled val="1"/>
        </dgm:presLayoutVars>
      </dgm:prSet>
      <dgm:spPr/>
    </dgm:pt>
    <dgm:pt modelId="{E91D2FEB-4CAE-49F7-BF97-238A9B367F04}" type="pres">
      <dgm:prSet presAssocID="{8CF233FF-DDEE-4A0A-B7E5-EE840C072AF6}" presName="sibTrans" presStyleLbl="sibTrans1D1" presStyleIdx="2" presStyleCnt="5"/>
      <dgm:spPr/>
    </dgm:pt>
    <dgm:pt modelId="{141F209A-F061-479C-ABC3-D8FBEAE93E32}" type="pres">
      <dgm:prSet presAssocID="{8CF233FF-DDEE-4A0A-B7E5-EE840C072AF6}" presName="connectorText" presStyleLbl="sibTrans1D1" presStyleIdx="2" presStyleCnt="5"/>
      <dgm:spPr/>
    </dgm:pt>
    <dgm:pt modelId="{6F008BFF-C995-4CAC-83FB-8982B33EC724}" type="pres">
      <dgm:prSet presAssocID="{614AF9F8-B58C-4321-98E5-4999D7C17F04}" presName="node" presStyleLbl="node1" presStyleIdx="3" presStyleCnt="6">
        <dgm:presLayoutVars>
          <dgm:bulletEnabled val="1"/>
        </dgm:presLayoutVars>
      </dgm:prSet>
      <dgm:spPr/>
    </dgm:pt>
    <dgm:pt modelId="{19272A0F-1948-46BD-851D-D37CE9A94905}" type="pres">
      <dgm:prSet presAssocID="{EDBB8597-7F58-4EB7-826D-415A6487F302}" presName="sibTrans" presStyleLbl="sibTrans1D1" presStyleIdx="3" presStyleCnt="5"/>
      <dgm:spPr/>
    </dgm:pt>
    <dgm:pt modelId="{99363587-4C26-4B6B-ACCF-C271D941651C}" type="pres">
      <dgm:prSet presAssocID="{EDBB8597-7F58-4EB7-826D-415A6487F302}" presName="connectorText" presStyleLbl="sibTrans1D1" presStyleIdx="3" presStyleCnt="5"/>
      <dgm:spPr/>
    </dgm:pt>
    <dgm:pt modelId="{97493B9A-4402-40F1-B8BA-B0D08014DEF1}" type="pres">
      <dgm:prSet presAssocID="{11D470C6-8F52-4100-B4D1-FA74152A5F27}" presName="node" presStyleLbl="node1" presStyleIdx="4" presStyleCnt="6">
        <dgm:presLayoutVars>
          <dgm:bulletEnabled val="1"/>
        </dgm:presLayoutVars>
      </dgm:prSet>
      <dgm:spPr/>
    </dgm:pt>
    <dgm:pt modelId="{C151CF91-E893-466B-9B43-BD3F074D5F36}" type="pres">
      <dgm:prSet presAssocID="{F1BF5839-BA3C-4B76-8F6F-A99446A9DD0F}" presName="sibTrans" presStyleLbl="sibTrans1D1" presStyleIdx="4" presStyleCnt="5"/>
      <dgm:spPr/>
    </dgm:pt>
    <dgm:pt modelId="{2033C1E1-CD74-4C9E-A221-DDFB3EBE3F3D}" type="pres">
      <dgm:prSet presAssocID="{F1BF5839-BA3C-4B76-8F6F-A99446A9DD0F}" presName="connectorText" presStyleLbl="sibTrans1D1" presStyleIdx="4" presStyleCnt="5"/>
      <dgm:spPr/>
    </dgm:pt>
    <dgm:pt modelId="{D2E6465E-3F14-48FB-A513-20C2B16453C3}" type="pres">
      <dgm:prSet presAssocID="{AA2F1EA4-1FF5-4BE7-87C0-EEA3ADF97420}" presName="node" presStyleLbl="node1" presStyleIdx="5" presStyleCnt="6">
        <dgm:presLayoutVars>
          <dgm:bulletEnabled val="1"/>
        </dgm:presLayoutVars>
      </dgm:prSet>
      <dgm:spPr/>
    </dgm:pt>
  </dgm:ptLst>
  <dgm:cxnLst>
    <dgm:cxn modelId="{609D7603-5EDC-4D2C-BD66-0F55D3D6E23B}" type="presOf" srcId="{EDBB8597-7F58-4EB7-826D-415A6487F302}" destId="{99363587-4C26-4B6B-ACCF-C271D941651C}" srcOrd="1" destOrd="0" presId="urn:microsoft.com/office/officeart/2016/7/layout/RepeatingBendingProcessNew"/>
    <dgm:cxn modelId="{6D80701E-FAC6-4984-B5E7-99D21B5E2FE7}" type="presOf" srcId="{8CF233FF-DDEE-4A0A-B7E5-EE840C072AF6}" destId="{E91D2FEB-4CAE-49F7-BF97-238A9B367F04}" srcOrd="0" destOrd="0" presId="urn:microsoft.com/office/officeart/2016/7/layout/RepeatingBendingProcessNew"/>
    <dgm:cxn modelId="{A9E9772E-A079-46E4-8213-27254BBC6ACA}" type="presOf" srcId="{8D989212-D3F1-4F17-83C8-FE5AE039C229}" destId="{D964DCFB-D8B6-413F-AEAB-FF0CD3F70015}" srcOrd="1" destOrd="0" presId="urn:microsoft.com/office/officeart/2016/7/layout/RepeatingBendingProcessNew"/>
    <dgm:cxn modelId="{34922344-42B1-4479-A367-97B93385BE8F}" srcId="{46DAFB7F-32C5-4FEF-9343-08E9A185E2B0}" destId="{11D470C6-8F52-4100-B4D1-FA74152A5F27}" srcOrd="4" destOrd="0" parTransId="{4533D450-4119-4A15-857B-06FBD6FAC673}" sibTransId="{F1BF5839-BA3C-4B76-8F6F-A99446A9DD0F}"/>
    <dgm:cxn modelId="{21C0C366-4DB8-490E-896A-9ACFDA6DE6A8}" type="presOf" srcId="{45DB0ED2-6FEF-40E9-8044-6903A76DACAF}" destId="{2BF46BB7-1529-4994-A2AB-F0C2EBF565C0}" srcOrd="0" destOrd="0" presId="urn:microsoft.com/office/officeart/2016/7/layout/RepeatingBendingProcessNew"/>
    <dgm:cxn modelId="{D7391C4E-1DAA-45AD-8E2B-D01BD783743B}" type="presOf" srcId="{46DAFB7F-32C5-4FEF-9343-08E9A185E2B0}" destId="{BFD6802E-8DA5-418E-83EF-C8019EA82DDC}" srcOrd="0" destOrd="0" presId="urn:microsoft.com/office/officeart/2016/7/layout/RepeatingBendingProcessNew"/>
    <dgm:cxn modelId="{7DD36350-090C-431C-9D83-5461A9D13E88}" srcId="{46DAFB7F-32C5-4FEF-9343-08E9A185E2B0}" destId="{7830D7AF-BA51-4A53-AE36-B8A86B2763F7}" srcOrd="2" destOrd="0" parTransId="{93BA5450-4E43-496D-A030-1752412C6EF3}" sibTransId="{8CF233FF-DDEE-4A0A-B7E5-EE840C072AF6}"/>
    <dgm:cxn modelId="{AA387B54-A388-4BD0-8F56-8DC79ED448E2}" type="presOf" srcId="{614AF9F8-B58C-4321-98E5-4999D7C17F04}" destId="{6F008BFF-C995-4CAC-83FB-8982B33EC724}" srcOrd="0" destOrd="0" presId="urn:microsoft.com/office/officeart/2016/7/layout/RepeatingBendingProcessNew"/>
    <dgm:cxn modelId="{BACDAF5A-5AE8-478E-93A1-0810B2A65A09}" type="presOf" srcId="{AA2F1EA4-1FF5-4BE7-87C0-EEA3ADF97420}" destId="{D2E6465E-3F14-48FB-A513-20C2B16453C3}" srcOrd="0" destOrd="0" presId="urn:microsoft.com/office/officeart/2016/7/layout/RepeatingBendingProcessNew"/>
    <dgm:cxn modelId="{C6E8C084-083C-4585-B500-B001A1C888B7}" type="presOf" srcId="{11D470C6-8F52-4100-B4D1-FA74152A5F27}" destId="{97493B9A-4402-40F1-B8BA-B0D08014DEF1}" srcOrd="0" destOrd="0" presId="urn:microsoft.com/office/officeart/2016/7/layout/RepeatingBendingProcessNew"/>
    <dgm:cxn modelId="{D5BAA485-485F-4D16-9CAA-1CA05B0599E9}" type="presOf" srcId="{F1BF5839-BA3C-4B76-8F6F-A99446A9DD0F}" destId="{C151CF91-E893-466B-9B43-BD3F074D5F36}" srcOrd="0" destOrd="0" presId="urn:microsoft.com/office/officeart/2016/7/layout/RepeatingBendingProcessNew"/>
    <dgm:cxn modelId="{825E9A8E-1DFF-4F9F-A503-AA561BFF6F2D}" type="presOf" srcId="{7830D7AF-BA51-4A53-AE36-B8A86B2763F7}" destId="{DE9B03D5-1CE0-49C0-BBE7-A76DD6C1D9C6}" srcOrd="0" destOrd="0" presId="urn:microsoft.com/office/officeart/2016/7/layout/RepeatingBendingProcessNew"/>
    <dgm:cxn modelId="{FE8FA594-E900-4BAD-B272-FB8D626D0242}" type="presOf" srcId="{EDBB8597-7F58-4EB7-826D-415A6487F302}" destId="{19272A0F-1948-46BD-851D-D37CE9A94905}" srcOrd="0" destOrd="0" presId="urn:microsoft.com/office/officeart/2016/7/layout/RepeatingBendingProcessNew"/>
    <dgm:cxn modelId="{1C94F89B-4E9F-4397-A0E0-C51BF493855A}" srcId="{46DAFB7F-32C5-4FEF-9343-08E9A185E2B0}" destId="{614AF9F8-B58C-4321-98E5-4999D7C17F04}" srcOrd="3" destOrd="0" parTransId="{274818ED-5835-4871-B32A-F19BCDA17375}" sibTransId="{EDBB8597-7F58-4EB7-826D-415A6487F302}"/>
    <dgm:cxn modelId="{297937A6-E32D-4107-A984-B75210F1867A}" type="presOf" srcId="{37A2729B-70F4-4F4B-B701-8E84227F4B50}" destId="{06268C71-34A8-4059-A50E-98808B8258B3}" srcOrd="0" destOrd="0" presId="urn:microsoft.com/office/officeart/2016/7/layout/RepeatingBendingProcessNew"/>
    <dgm:cxn modelId="{ED2D7BBE-2ADE-40F1-A9E5-8EDA7F9F246B}" type="presOf" srcId="{8CF233FF-DDEE-4A0A-B7E5-EE840C072AF6}" destId="{141F209A-F061-479C-ABC3-D8FBEAE93E32}" srcOrd="1" destOrd="0" presId="urn:microsoft.com/office/officeart/2016/7/layout/RepeatingBendingProcessNew"/>
    <dgm:cxn modelId="{547527C1-CB89-46B2-9284-C8DC61EC7258}" srcId="{46DAFB7F-32C5-4FEF-9343-08E9A185E2B0}" destId="{32A7A04A-2A70-4756-8618-EE5C06BD3FBC}" srcOrd="1" destOrd="0" parTransId="{139296F6-1FCB-43DC-A218-00124CB2C614}" sibTransId="{8D989212-D3F1-4F17-83C8-FE5AE039C229}"/>
    <dgm:cxn modelId="{2CF7C2C4-F357-42BF-988E-1D0B69406AED}" srcId="{46DAFB7F-32C5-4FEF-9343-08E9A185E2B0}" destId="{37A2729B-70F4-4F4B-B701-8E84227F4B50}" srcOrd="0" destOrd="0" parTransId="{C7E0CA0C-130C-44AB-AF80-9054E30EABA7}" sibTransId="{45DB0ED2-6FEF-40E9-8044-6903A76DACAF}"/>
    <dgm:cxn modelId="{48D233DB-3BEC-41DC-A162-EECF76418902}" type="presOf" srcId="{32A7A04A-2A70-4756-8618-EE5C06BD3FBC}" destId="{33956366-DDEC-44C5-A39F-BBDBF8EBD824}" srcOrd="0" destOrd="0" presId="urn:microsoft.com/office/officeart/2016/7/layout/RepeatingBendingProcessNew"/>
    <dgm:cxn modelId="{091B80DE-ABD3-487E-9ADB-7E6962F9C95F}" type="presOf" srcId="{45DB0ED2-6FEF-40E9-8044-6903A76DACAF}" destId="{9EC330C6-9E8C-42A0-856C-2C990CFF3DEF}" srcOrd="1" destOrd="0" presId="urn:microsoft.com/office/officeart/2016/7/layout/RepeatingBendingProcessNew"/>
    <dgm:cxn modelId="{13350BE9-E564-4AB8-A588-BC120DF09EBF}" srcId="{46DAFB7F-32C5-4FEF-9343-08E9A185E2B0}" destId="{AA2F1EA4-1FF5-4BE7-87C0-EEA3ADF97420}" srcOrd="5" destOrd="0" parTransId="{7BB84B1D-5487-4C21-A294-F23CA9BA0131}" sibTransId="{7FF39CC6-96AE-4B7E-929B-3578A49942F3}"/>
    <dgm:cxn modelId="{8588A7F9-85EC-4C1D-B6AE-A534950C736B}" type="presOf" srcId="{8D989212-D3F1-4F17-83C8-FE5AE039C229}" destId="{A8A04DE7-4BBA-44DE-A207-5EA64F773BAB}" srcOrd="0" destOrd="0" presId="urn:microsoft.com/office/officeart/2016/7/layout/RepeatingBendingProcessNew"/>
    <dgm:cxn modelId="{5A0CD6FF-F822-4D8F-B6F0-1789DFCF052F}" type="presOf" srcId="{F1BF5839-BA3C-4B76-8F6F-A99446A9DD0F}" destId="{2033C1E1-CD74-4C9E-A221-DDFB3EBE3F3D}" srcOrd="1" destOrd="0" presId="urn:microsoft.com/office/officeart/2016/7/layout/RepeatingBendingProcessNew"/>
    <dgm:cxn modelId="{083DFA1B-A0D9-4C3A-8A24-3B64E631FF68}" type="presParOf" srcId="{BFD6802E-8DA5-418E-83EF-C8019EA82DDC}" destId="{06268C71-34A8-4059-A50E-98808B8258B3}" srcOrd="0" destOrd="0" presId="urn:microsoft.com/office/officeart/2016/7/layout/RepeatingBendingProcessNew"/>
    <dgm:cxn modelId="{29D63732-33C8-4F14-87CB-E163F1DE3F28}" type="presParOf" srcId="{BFD6802E-8DA5-418E-83EF-C8019EA82DDC}" destId="{2BF46BB7-1529-4994-A2AB-F0C2EBF565C0}" srcOrd="1" destOrd="0" presId="urn:microsoft.com/office/officeart/2016/7/layout/RepeatingBendingProcessNew"/>
    <dgm:cxn modelId="{7E9962E9-8030-4300-B522-E6B45BFD1E94}" type="presParOf" srcId="{2BF46BB7-1529-4994-A2AB-F0C2EBF565C0}" destId="{9EC330C6-9E8C-42A0-856C-2C990CFF3DEF}" srcOrd="0" destOrd="0" presId="urn:microsoft.com/office/officeart/2016/7/layout/RepeatingBendingProcessNew"/>
    <dgm:cxn modelId="{4985ADEA-2A88-440E-89A1-BE36AA1D9080}" type="presParOf" srcId="{BFD6802E-8DA5-418E-83EF-C8019EA82DDC}" destId="{33956366-DDEC-44C5-A39F-BBDBF8EBD824}" srcOrd="2" destOrd="0" presId="urn:microsoft.com/office/officeart/2016/7/layout/RepeatingBendingProcessNew"/>
    <dgm:cxn modelId="{55F25975-6319-4AE0-A191-184DA5D79F4B}" type="presParOf" srcId="{BFD6802E-8DA5-418E-83EF-C8019EA82DDC}" destId="{A8A04DE7-4BBA-44DE-A207-5EA64F773BAB}" srcOrd="3" destOrd="0" presId="urn:microsoft.com/office/officeart/2016/7/layout/RepeatingBendingProcessNew"/>
    <dgm:cxn modelId="{E76682B1-2DAA-4DD6-9A14-F1B979A6B000}" type="presParOf" srcId="{A8A04DE7-4BBA-44DE-A207-5EA64F773BAB}" destId="{D964DCFB-D8B6-413F-AEAB-FF0CD3F70015}" srcOrd="0" destOrd="0" presId="urn:microsoft.com/office/officeart/2016/7/layout/RepeatingBendingProcessNew"/>
    <dgm:cxn modelId="{8502505A-6841-4DD9-B4D5-6935B0B22B69}" type="presParOf" srcId="{BFD6802E-8DA5-418E-83EF-C8019EA82DDC}" destId="{DE9B03D5-1CE0-49C0-BBE7-A76DD6C1D9C6}" srcOrd="4" destOrd="0" presId="urn:microsoft.com/office/officeart/2016/7/layout/RepeatingBendingProcessNew"/>
    <dgm:cxn modelId="{C71F070F-8F68-4744-8EBD-D43E06137418}" type="presParOf" srcId="{BFD6802E-8DA5-418E-83EF-C8019EA82DDC}" destId="{E91D2FEB-4CAE-49F7-BF97-238A9B367F04}" srcOrd="5" destOrd="0" presId="urn:microsoft.com/office/officeart/2016/7/layout/RepeatingBendingProcessNew"/>
    <dgm:cxn modelId="{884AA1BB-A7E1-46EE-8239-DEF249DCCD8E}" type="presParOf" srcId="{E91D2FEB-4CAE-49F7-BF97-238A9B367F04}" destId="{141F209A-F061-479C-ABC3-D8FBEAE93E32}" srcOrd="0" destOrd="0" presId="urn:microsoft.com/office/officeart/2016/7/layout/RepeatingBendingProcessNew"/>
    <dgm:cxn modelId="{2186A2FA-241F-4447-9C88-62908D31E03B}" type="presParOf" srcId="{BFD6802E-8DA5-418E-83EF-C8019EA82DDC}" destId="{6F008BFF-C995-4CAC-83FB-8982B33EC724}" srcOrd="6" destOrd="0" presId="urn:microsoft.com/office/officeart/2016/7/layout/RepeatingBendingProcessNew"/>
    <dgm:cxn modelId="{B14FB604-6BCD-4B49-A409-3185821F2F00}" type="presParOf" srcId="{BFD6802E-8DA5-418E-83EF-C8019EA82DDC}" destId="{19272A0F-1948-46BD-851D-D37CE9A94905}" srcOrd="7" destOrd="0" presId="urn:microsoft.com/office/officeart/2016/7/layout/RepeatingBendingProcessNew"/>
    <dgm:cxn modelId="{88C5C260-F9CB-4208-B7F7-C5B3FF44DC80}" type="presParOf" srcId="{19272A0F-1948-46BD-851D-D37CE9A94905}" destId="{99363587-4C26-4B6B-ACCF-C271D941651C}" srcOrd="0" destOrd="0" presId="urn:microsoft.com/office/officeart/2016/7/layout/RepeatingBendingProcessNew"/>
    <dgm:cxn modelId="{2F4FFFAD-2BD3-4AC3-87DA-A70CA56D2DA0}" type="presParOf" srcId="{BFD6802E-8DA5-418E-83EF-C8019EA82DDC}" destId="{97493B9A-4402-40F1-B8BA-B0D08014DEF1}" srcOrd="8" destOrd="0" presId="urn:microsoft.com/office/officeart/2016/7/layout/RepeatingBendingProcessNew"/>
    <dgm:cxn modelId="{2864F1AE-F8C2-4E6D-86C9-65B2651587F5}" type="presParOf" srcId="{BFD6802E-8DA5-418E-83EF-C8019EA82DDC}" destId="{C151CF91-E893-466B-9B43-BD3F074D5F36}" srcOrd="9" destOrd="0" presId="urn:microsoft.com/office/officeart/2016/7/layout/RepeatingBendingProcessNew"/>
    <dgm:cxn modelId="{E976805F-AF00-4E6B-8231-454955259C76}" type="presParOf" srcId="{C151CF91-E893-466B-9B43-BD3F074D5F36}" destId="{2033C1E1-CD74-4C9E-A221-DDFB3EBE3F3D}" srcOrd="0" destOrd="0" presId="urn:microsoft.com/office/officeart/2016/7/layout/RepeatingBendingProcessNew"/>
    <dgm:cxn modelId="{949B341C-958B-4A78-AB33-2FA4C1C2F6A1}" type="presParOf" srcId="{BFD6802E-8DA5-418E-83EF-C8019EA82DDC}" destId="{D2E6465E-3F14-48FB-A513-20C2B16453C3}"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F8ED8-5302-4A3F-9E5B-99F0FC9F328E}">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E0D689-4F9A-4231-AC4B-CCC60792907D}">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3B78F2-3EAF-492F-9AE3-ECCCD8B4B8CB}">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Textmetrics employs state-of-the-art algorithms to verify content accuracy and credibility, thereby reducing the risk of misinformation and to reputation.</a:t>
          </a:r>
        </a:p>
      </dsp:txBody>
      <dsp:txXfrm>
        <a:off x="1437631" y="531"/>
        <a:ext cx="9077968" cy="1244702"/>
      </dsp:txXfrm>
    </dsp:sp>
    <dsp:sp modelId="{E501E67A-042C-4B9A-8131-47AC6B634164}">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2D83D6-7488-41C4-A3F6-BABA4E27378F}">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5802AE-3DBA-417A-B9E2-FD340809D3FE}">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Algorithms ensure the quality and reliability of content, enhancing its trustworthiness and minimizing the dissemination of inaccurate or misleading information.</a:t>
          </a:r>
        </a:p>
      </dsp:txBody>
      <dsp:txXfrm>
        <a:off x="1437631" y="1556410"/>
        <a:ext cx="9077968" cy="1244702"/>
      </dsp:txXfrm>
    </dsp:sp>
    <dsp:sp modelId="{5E42C142-F5EC-48A8-8D0F-B2E16BA219B7}">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970E43-2720-4938-9542-67D0A4E8418F}">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D23AC8-5FD8-4AFD-BA20-10893DF8AEA8}">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Algorithms analyze text, identify potential errors or inconsistencies, and provide valuable insights to improve the overall accuracy, credibility, readability and quality of the content generated using Textmetrics.</a:t>
          </a:r>
        </a:p>
      </dsp:txBody>
      <dsp:txXfrm>
        <a:off x="1437631" y="3112289"/>
        <a:ext cx="9077968" cy="1244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46BB7-1529-4994-A2AB-F0C2EBF565C0}">
      <dsp:nvSpPr>
        <dsp:cNvPr id="0" name=""/>
        <dsp:cNvSpPr/>
      </dsp:nvSpPr>
      <dsp:spPr>
        <a:xfrm>
          <a:off x="2899779" y="686484"/>
          <a:ext cx="530464" cy="91440"/>
        </a:xfrm>
        <a:custGeom>
          <a:avLst/>
          <a:gdLst/>
          <a:ahLst/>
          <a:cxnLst/>
          <a:rect l="0" t="0" r="0" b="0"/>
          <a:pathLst>
            <a:path>
              <a:moveTo>
                <a:pt x="0" y="45720"/>
              </a:moveTo>
              <a:lnTo>
                <a:pt x="53046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0985" y="729398"/>
        <a:ext cx="28053" cy="5610"/>
      </dsp:txXfrm>
    </dsp:sp>
    <dsp:sp modelId="{06268C71-34A8-4059-A50E-98808B8258B3}">
      <dsp:nvSpPr>
        <dsp:cNvPr id="0" name=""/>
        <dsp:cNvSpPr/>
      </dsp:nvSpPr>
      <dsp:spPr>
        <a:xfrm>
          <a:off x="462167" y="380"/>
          <a:ext cx="2439412" cy="146364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33" tIns="125471" rIns="119533" bIns="125471" numCol="1" spcCol="1270" anchor="ctr" anchorCtr="0">
          <a:noAutofit/>
        </a:bodyPr>
        <a:lstStyle/>
        <a:p>
          <a:pPr marL="0" lvl="0" indent="0" algn="ctr" defTabSz="711200">
            <a:lnSpc>
              <a:spcPct val="90000"/>
            </a:lnSpc>
            <a:spcBef>
              <a:spcPct val="0"/>
            </a:spcBef>
            <a:spcAft>
              <a:spcPct val="35000"/>
            </a:spcAft>
            <a:buNone/>
          </a:pPr>
          <a:r>
            <a:rPr lang="en-US" sz="1600" kern="1200"/>
            <a:t>Risk  1 - Misinformation</a:t>
          </a:r>
        </a:p>
      </dsp:txBody>
      <dsp:txXfrm>
        <a:off x="462167" y="380"/>
        <a:ext cx="2439412" cy="1463647"/>
      </dsp:txXfrm>
    </dsp:sp>
    <dsp:sp modelId="{A8A04DE7-4BBA-44DE-A207-5EA64F773BAB}">
      <dsp:nvSpPr>
        <dsp:cNvPr id="0" name=""/>
        <dsp:cNvSpPr/>
      </dsp:nvSpPr>
      <dsp:spPr>
        <a:xfrm>
          <a:off x="1681873" y="1462227"/>
          <a:ext cx="3000476" cy="530464"/>
        </a:xfrm>
        <a:custGeom>
          <a:avLst/>
          <a:gdLst/>
          <a:ahLst/>
          <a:cxnLst/>
          <a:rect l="0" t="0" r="0" b="0"/>
          <a:pathLst>
            <a:path>
              <a:moveTo>
                <a:pt x="3000476" y="0"/>
              </a:moveTo>
              <a:lnTo>
                <a:pt x="3000476" y="282332"/>
              </a:lnTo>
              <a:lnTo>
                <a:pt x="0" y="282332"/>
              </a:lnTo>
              <a:lnTo>
                <a:pt x="0" y="530464"/>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5799" y="1724654"/>
        <a:ext cx="152624" cy="5610"/>
      </dsp:txXfrm>
    </dsp:sp>
    <dsp:sp modelId="{33956366-DDEC-44C5-A39F-BBDBF8EBD824}">
      <dsp:nvSpPr>
        <dsp:cNvPr id="0" name=""/>
        <dsp:cNvSpPr/>
      </dsp:nvSpPr>
      <dsp:spPr>
        <a:xfrm>
          <a:off x="3462644" y="380"/>
          <a:ext cx="2439412" cy="14636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33" tIns="125471" rIns="119533" bIns="125471" numCol="1" spcCol="1270" anchor="ctr" anchorCtr="0">
          <a:noAutofit/>
        </a:bodyPr>
        <a:lstStyle/>
        <a:p>
          <a:pPr marL="0" lvl="0" indent="0" algn="ctr" defTabSz="711200">
            <a:lnSpc>
              <a:spcPct val="90000"/>
            </a:lnSpc>
            <a:spcBef>
              <a:spcPct val="0"/>
            </a:spcBef>
            <a:spcAft>
              <a:spcPct val="35000"/>
            </a:spcAft>
            <a:buNone/>
          </a:pPr>
          <a:r>
            <a:rPr lang="en-US" sz="1600" kern="1200"/>
            <a:t>Risk 2 – Unstructured data</a:t>
          </a:r>
        </a:p>
      </dsp:txBody>
      <dsp:txXfrm>
        <a:off x="3462644" y="380"/>
        <a:ext cx="2439412" cy="1463647"/>
      </dsp:txXfrm>
    </dsp:sp>
    <dsp:sp modelId="{E91D2FEB-4CAE-49F7-BF97-238A9B367F04}">
      <dsp:nvSpPr>
        <dsp:cNvPr id="0" name=""/>
        <dsp:cNvSpPr/>
      </dsp:nvSpPr>
      <dsp:spPr>
        <a:xfrm>
          <a:off x="2899779" y="2711196"/>
          <a:ext cx="530464" cy="91440"/>
        </a:xfrm>
        <a:custGeom>
          <a:avLst/>
          <a:gdLst/>
          <a:ahLst/>
          <a:cxnLst/>
          <a:rect l="0" t="0" r="0" b="0"/>
          <a:pathLst>
            <a:path>
              <a:moveTo>
                <a:pt x="0" y="45720"/>
              </a:moveTo>
              <a:lnTo>
                <a:pt x="530464"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0985" y="2754110"/>
        <a:ext cx="28053" cy="5610"/>
      </dsp:txXfrm>
    </dsp:sp>
    <dsp:sp modelId="{DE9B03D5-1CE0-49C0-BBE7-A76DD6C1D9C6}">
      <dsp:nvSpPr>
        <dsp:cNvPr id="0" name=""/>
        <dsp:cNvSpPr/>
      </dsp:nvSpPr>
      <dsp:spPr>
        <a:xfrm>
          <a:off x="462167" y="2025092"/>
          <a:ext cx="2439412" cy="146364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33" tIns="125471" rIns="119533" bIns="125471" numCol="1" spcCol="1270" anchor="ctr" anchorCtr="0">
          <a:noAutofit/>
        </a:bodyPr>
        <a:lstStyle/>
        <a:p>
          <a:pPr marL="0" lvl="0" indent="0" algn="ctr" defTabSz="711200">
            <a:lnSpc>
              <a:spcPct val="90000"/>
            </a:lnSpc>
            <a:spcBef>
              <a:spcPct val="0"/>
            </a:spcBef>
            <a:spcAft>
              <a:spcPct val="35000"/>
            </a:spcAft>
            <a:buNone/>
          </a:pPr>
          <a:r>
            <a:rPr lang="en-US" sz="1600" kern="1200"/>
            <a:t>Risk 3 – Poor Quality Data</a:t>
          </a:r>
        </a:p>
      </dsp:txBody>
      <dsp:txXfrm>
        <a:off x="462167" y="2025092"/>
        <a:ext cx="2439412" cy="1463647"/>
      </dsp:txXfrm>
    </dsp:sp>
    <dsp:sp modelId="{19272A0F-1948-46BD-851D-D37CE9A94905}">
      <dsp:nvSpPr>
        <dsp:cNvPr id="0" name=""/>
        <dsp:cNvSpPr/>
      </dsp:nvSpPr>
      <dsp:spPr>
        <a:xfrm>
          <a:off x="1681873" y="3486939"/>
          <a:ext cx="3000476" cy="530464"/>
        </a:xfrm>
        <a:custGeom>
          <a:avLst/>
          <a:gdLst/>
          <a:ahLst/>
          <a:cxnLst/>
          <a:rect l="0" t="0" r="0" b="0"/>
          <a:pathLst>
            <a:path>
              <a:moveTo>
                <a:pt x="3000476" y="0"/>
              </a:moveTo>
              <a:lnTo>
                <a:pt x="3000476" y="282332"/>
              </a:lnTo>
              <a:lnTo>
                <a:pt x="0" y="282332"/>
              </a:lnTo>
              <a:lnTo>
                <a:pt x="0" y="530464"/>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5799" y="3749366"/>
        <a:ext cx="152624" cy="5610"/>
      </dsp:txXfrm>
    </dsp:sp>
    <dsp:sp modelId="{6F008BFF-C995-4CAC-83FB-8982B33EC724}">
      <dsp:nvSpPr>
        <dsp:cNvPr id="0" name=""/>
        <dsp:cNvSpPr/>
      </dsp:nvSpPr>
      <dsp:spPr>
        <a:xfrm>
          <a:off x="3462644" y="2025092"/>
          <a:ext cx="2439412" cy="146364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33" tIns="125471" rIns="119533" bIns="125471" numCol="1" spcCol="1270" anchor="ctr" anchorCtr="0">
          <a:noAutofit/>
        </a:bodyPr>
        <a:lstStyle/>
        <a:p>
          <a:pPr marL="0" lvl="0" indent="0" algn="ctr" defTabSz="711200">
            <a:lnSpc>
              <a:spcPct val="90000"/>
            </a:lnSpc>
            <a:spcBef>
              <a:spcPct val="0"/>
            </a:spcBef>
            <a:spcAft>
              <a:spcPct val="35000"/>
            </a:spcAft>
            <a:buNone/>
          </a:pPr>
          <a:r>
            <a:rPr lang="en-US" sz="1600" kern="1200"/>
            <a:t>Risk 4 – Output quality diminishes over time</a:t>
          </a:r>
        </a:p>
      </dsp:txBody>
      <dsp:txXfrm>
        <a:off x="3462644" y="2025092"/>
        <a:ext cx="2439412" cy="1463647"/>
      </dsp:txXfrm>
    </dsp:sp>
    <dsp:sp modelId="{C151CF91-E893-466B-9B43-BD3F074D5F36}">
      <dsp:nvSpPr>
        <dsp:cNvPr id="0" name=""/>
        <dsp:cNvSpPr/>
      </dsp:nvSpPr>
      <dsp:spPr>
        <a:xfrm>
          <a:off x="2899779" y="4735907"/>
          <a:ext cx="530464" cy="91440"/>
        </a:xfrm>
        <a:custGeom>
          <a:avLst/>
          <a:gdLst/>
          <a:ahLst/>
          <a:cxnLst/>
          <a:rect l="0" t="0" r="0" b="0"/>
          <a:pathLst>
            <a:path>
              <a:moveTo>
                <a:pt x="0" y="45720"/>
              </a:moveTo>
              <a:lnTo>
                <a:pt x="530464"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50985" y="4778822"/>
        <a:ext cx="28053" cy="5610"/>
      </dsp:txXfrm>
    </dsp:sp>
    <dsp:sp modelId="{97493B9A-4402-40F1-B8BA-B0D08014DEF1}">
      <dsp:nvSpPr>
        <dsp:cNvPr id="0" name=""/>
        <dsp:cNvSpPr/>
      </dsp:nvSpPr>
      <dsp:spPr>
        <a:xfrm>
          <a:off x="462167" y="4049804"/>
          <a:ext cx="2439412" cy="146364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33" tIns="125471" rIns="119533" bIns="125471" numCol="1" spcCol="1270" anchor="ctr" anchorCtr="0">
          <a:noAutofit/>
        </a:bodyPr>
        <a:lstStyle/>
        <a:p>
          <a:pPr marL="0" lvl="0" indent="0" algn="ctr" defTabSz="711200">
            <a:lnSpc>
              <a:spcPct val="90000"/>
            </a:lnSpc>
            <a:spcBef>
              <a:spcPct val="0"/>
            </a:spcBef>
            <a:spcAft>
              <a:spcPct val="35000"/>
            </a:spcAft>
            <a:buNone/>
          </a:pPr>
          <a:r>
            <a:rPr lang="en-US" sz="1600" kern="1200"/>
            <a:t>Risk 5 – Intellectual Property (IP) used without permission</a:t>
          </a:r>
        </a:p>
      </dsp:txBody>
      <dsp:txXfrm>
        <a:off x="462167" y="4049804"/>
        <a:ext cx="2439412" cy="1463647"/>
      </dsp:txXfrm>
    </dsp:sp>
    <dsp:sp modelId="{D2E6465E-3F14-48FB-A513-20C2B16453C3}">
      <dsp:nvSpPr>
        <dsp:cNvPr id="0" name=""/>
        <dsp:cNvSpPr/>
      </dsp:nvSpPr>
      <dsp:spPr>
        <a:xfrm>
          <a:off x="3462644" y="4049804"/>
          <a:ext cx="2439412" cy="146364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33" tIns="125471" rIns="119533" bIns="125471" numCol="1" spcCol="1270" anchor="ctr" anchorCtr="0">
          <a:noAutofit/>
        </a:bodyPr>
        <a:lstStyle/>
        <a:p>
          <a:pPr marL="0" lvl="0" indent="0" algn="ctr" defTabSz="711200">
            <a:lnSpc>
              <a:spcPct val="90000"/>
            </a:lnSpc>
            <a:spcBef>
              <a:spcPct val="0"/>
            </a:spcBef>
            <a:spcAft>
              <a:spcPct val="35000"/>
            </a:spcAft>
            <a:buNone/>
          </a:pPr>
          <a:r>
            <a:rPr lang="en-US" sz="1600" kern="1200"/>
            <a:t>Risk 6 – AI use in prohibited settings</a:t>
          </a:r>
        </a:p>
      </dsp:txBody>
      <dsp:txXfrm>
        <a:off x="3462644" y="4049804"/>
        <a:ext cx="2439412" cy="146364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CB2F7-9A09-2144-BFC3-6F40136D05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5E33B6-3DA3-6E4C-B31F-0565138C33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10E1AD-64C1-2F48-AA08-7B905EC4158E}"/>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5" name="Footer Placeholder 4">
            <a:extLst>
              <a:ext uri="{FF2B5EF4-FFF2-40B4-BE49-F238E27FC236}">
                <a16:creationId xmlns:a16="http://schemas.microsoft.com/office/drawing/2014/main" id="{C5962ECD-680D-D548-9186-E98521656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0D675-0973-7F4B-84F2-EA07FC07360E}"/>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132533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A2B2-7461-1946-BC8D-614C5D881F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2F3247-3FD6-344A-9C8B-322C423BD7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B1D06-4E7C-094B-BB7D-D2080E80EFAF}"/>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5" name="Footer Placeholder 4">
            <a:extLst>
              <a:ext uri="{FF2B5EF4-FFF2-40B4-BE49-F238E27FC236}">
                <a16:creationId xmlns:a16="http://schemas.microsoft.com/office/drawing/2014/main" id="{82983E59-4447-7740-84DB-51D4C8F72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3AC0E-8BA6-1F4B-8B8C-B877C561773B}"/>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304433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E8395-E8BB-1A4F-AC02-612E713162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9844AD-B843-724D-8D6B-A80BC04CDA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30109-E53E-4B49-AEE0-E29569147F10}"/>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5" name="Footer Placeholder 4">
            <a:extLst>
              <a:ext uri="{FF2B5EF4-FFF2-40B4-BE49-F238E27FC236}">
                <a16:creationId xmlns:a16="http://schemas.microsoft.com/office/drawing/2014/main" id="{4A15D925-B75C-D741-8101-51018058C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FC5F5-7C18-DB4E-9590-F94B1BE524AE}"/>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387771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B11B7-9E24-7D49-B3D7-DDB60BC769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964D5-27C6-924C-8126-35A017B061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EA283-C636-1F4F-BA17-5C12D53A4613}"/>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5" name="Footer Placeholder 4">
            <a:extLst>
              <a:ext uri="{FF2B5EF4-FFF2-40B4-BE49-F238E27FC236}">
                <a16:creationId xmlns:a16="http://schemas.microsoft.com/office/drawing/2014/main" id="{98211155-8636-AE4C-B0CF-802DACE19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62A88-1515-2B48-8C64-F8457DD38626}"/>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169882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97E14-5A25-CA43-91D9-9C6618D137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078F8D-ACB0-D340-97ED-6606E4DED9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F03F0B-8686-A84E-8B4A-DCA24950A3E3}"/>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5" name="Footer Placeholder 4">
            <a:extLst>
              <a:ext uri="{FF2B5EF4-FFF2-40B4-BE49-F238E27FC236}">
                <a16:creationId xmlns:a16="http://schemas.microsoft.com/office/drawing/2014/main" id="{66EA927B-74C1-BB46-8EEA-CE021B11B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702922-9EFB-5642-92E5-72AB04EE79ED}"/>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307167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445A3-787F-594C-AF3C-DC1B36BE36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EE48DE-7BB5-6B40-9602-D99432DE2B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64BDC4-3C5C-A343-B172-A0AF6AFC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601D31-14AA-4D46-83EC-CF04DAF0876A}"/>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6" name="Footer Placeholder 5">
            <a:extLst>
              <a:ext uri="{FF2B5EF4-FFF2-40B4-BE49-F238E27FC236}">
                <a16:creationId xmlns:a16="http://schemas.microsoft.com/office/drawing/2014/main" id="{FB32E37E-F3CD-EF4C-9773-54F3E1382F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3AE5E1-A164-D944-8CF6-79063B2CC7F4}"/>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417862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DBE4-EA6B-DD46-8452-51E7E7E49E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476A8D-715E-1140-874E-6EAD17FECB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4BB11E-A981-A84B-B1EE-56C758702C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24F110-E72F-EC44-9EEA-0993C131F4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1371E1-1A30-4B4D-A8C8-F3A96CC8F3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A10C1C-7E09-4D44-8812-988D3AB27E76}"/>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8" name="Footer Placeholder 7">
            <a:extLst>
              <a:ext uri="{FF2B5EF4-FFF2-40B4-BE49-F238E27FC236}">
                <a16:creationId xmlns:a16="http://schemas.microsoft.com/office/drawing/2014/main" id="{D68D085D-C234-564C-BB61-70D9D203FB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D29B61-3B4E-184A-B4FE-5F698711DF12}"/>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180373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BA3DC-974C-B941-9A38-9F54250C4D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E02C87-B49E-E84F-A029-1151282DA3D2}"/>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4" name="Footer Placeholder 3">
            <a:extLst>
              <a:ext uri="{FF2B5EF4-FFF2-40B4-BE49-F238E27FC236}">
                <a16:creationId xmlns:a16="http://schemas.microsoft.com/office/drawing/2014/main" id="{A0E7CF51-48FA-8C45-896E-D09B30B4D0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6C84E9-EFB0-8641-881E-71E07B3AD1A2}"/>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219478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D33F8-9DD6-6740-A1F8-CDB638F4608C}"/>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3" name="Footer Placeholder 2">
            <a:extLst>
              <a:ext uri="{FF2B5EF4-FFF2-40B4-BE49-F238E27FC236}">
                <a16:creationId xmlns:a16="http://schemas.microsoft.com/office/drawing/2014/main" id="{8E65FF8F-69B5-F54A-B039-54FE45804E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719CF0-F5DF-F448-BEC0-D6D9C3F21823}"/>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244005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49CB-70C5-C34E-9E46-22635A0338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AA26B3-B280-BB43-9553-3F7A7850C3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88C5A3-2637-B94B-8F5A-73F309D80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26AAB9-8F85-EE40-8D7B-0BC13CCDE2BB}"/>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6" name="Footer Placeholder 5">
            <a:extLst>
              <a:ext uri="{FF2B5EF4-FFF2-40B4-BE49-F238E27FC236}">
                <a16:creationId xmlns:a16="http://schemas.microsoft.com/office/drawing/2014/main" id="{F3130368-77FD-3C4E-91F2-020CE3AE5C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F3758-6AE7-844D-AFA6-9CFD6343EA33}"/>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198059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2D81-F0FE-3C42-9EC0-71B2422C9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30453B-C386-FF4D-AE75-408B57A4B1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1ED86C-C778-C84D-B940-979D47B65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4CB654-D24B-0545-AF16-BAC7D65B9CA3}"/>
              </a:ext>
            </a:extLst>
          </p:cNvPr>
          <p:cNvSpPr>
            <a:spLocks noGrp="1"/>
          </p:cNvSpPr>
          <p:nvPr>
            <p:ph type="dt" sz="half" idx="10"/>
          </p:nvPr>
        </p:nvSpPr>
        <p:spPr/>
        <p:txBody>
          <a:bodyPr/>
          <a:lstStyle/>
          <a:p>
            <a:fld id="{509D96A5-AF31-7E4C-BB8F-E2A0EC7AA036}" type="datetimeFigureOut">
              <a:rPr lang="en-US" smtClean="0"/>
              <a:t>4/4/2024</a:t>
            </a:fld>
            <a:endParaRPr lang="en-US"/>
          </a:p>
        </p:txBody>
      </p:sp>
      <p:sp>
        <p:nvSpPr>
          <p:cNvPr id="6" name="Footer Placeholder 5">
            <a:extLst>
              <a:ext uri="{FF2B5EF4-FFF2-40B4-BE49-F238E27FC236}">
                <a16:creationId xmlns:a16="http://schemas.microsoft.com/office/drawing/2014/main" id="{B3CEB676-164C-7547-9160-56C60C38C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00693-01AA-F04C-91B6-5F69F0AA445C}"/>
              </a:ext>
            </a:extLst>
          </p:cNvPr>
          <p:cNvSpPr>
            <a:spLocks noGrp="1"/>
          </p:cNvSpPr>
          <p:nvPr>
            <p:ph type="sldNum" sz="quarter" idx="12"/>
          </p:nvPr>
        </p:nvSpPr>
        <p:spPr/>
        <p:txBody>
          <a:bodyPr/>
          <a:lstStyle/>
          <a:p>
            <a:fld id="{0CE23859-E65C-8E40-B218-FB5835E79660}" type="slidenum">
              <a:rPr lang="en-US" smtClean="0"/>
              <a:t>‹#›</a:t>
            </a:fld>
            <a:endParaRPr lang="en-US"/>
          </a:p>
        </p:txBody>
      </p:sp>
    </p:spTree>
    <p:extLst>
      <p:ext uri="{BB962C8B-B14F-4D97-AF65-F5344CB8AC3E}">
        <p14:creationId xmlns:p14="http://schemas.microsoft.com/office/powerpoint/2010/main" val="163367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D5E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7E648B-869E-AF43-9905-7CFF6F090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C3E1D3-D679-3748-8F3D-C102F24CA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77606-6D35-044F-8562-D06458468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D96A5-AF31-7E4C-BB8F-E2A0EC7AA036}" type="datetimeFigureOut">
              <a:rPr lang="en-US" smtClean="0"/>
              <a:t>4/4/2024</a:t>
            </a:fld>
            <a:endParaRPr lang="en-US"/>
          </a:p>
        </p:txBody>
      </p:sp>
      <p:sp>
        <p:nvSpPr>
          <p:cNvPr id="5" name="Footer Placeholder 4">
            <a:extLst>
              <a:ext uri="{FF2B5EF4-FFF2-40B4-BE49-F238E27FC236}">
                <a16:creationId xmlns:a16="http://schemas.microsoft.com/office/drawing/2014/main" id="{231300E3-4112-9045-B89A-42F44DC425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1EE1B6-BFA5-054E-830D-597C6FD09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23859-E65C-8E40-B218-FB5835E79660}" type="slidenum">
              <a:rPr lang="en-US" smtClean="0"/>
              <a:t>‹#›</a:t>
            </a:fld>
            <a:endParaRPr lang="en-US"/>
          </a:p>
        </p:txBody>
      </p:sp>
    </p:spTree>
    <p:extLst>
      <p:ext uri="{BB962C8B-B14F-4D97-AF65-F5344CB8AC3E}">
        <p14:creationId xmlns:p14="http://schemas.microsoft.com/office/powerpoint/2010/main" val="2493907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ms@extanto.com" TargetMode="External"/><Relationship Id="rId2" Type="http://schemas.openxmlformats.org/officeDocument/2006/relationships/hyperlink" Target="https://extanto.com/products/#meeting" TargetMode="External"/><Relationship Id="rId1" Type="http://schemas.openxmlformats.org/officeDocument/2006/relationships/slideLayout" Target="../slideLayouts/slideLayout2.xml"/><Relationship Id="rId4" Type="http://schemas.openxmlformats.org/officeDocument/2006/relationships/hyperlink" Target="mailto:ben@extant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09E5892-AEF8-C341-F914-E307231FC1E6}"/>
              </a:ext>
            </a:extLst>
          </p:cNvPr>
          <p:cNvPicPr>
            <a:picLocks noChangeAspect="1"/>
          </p:cNvPicPr>
          <p:nvPr/>
        </p:nvPicPr>
        <p:blipFill rotWithShape="1">
          <a:blip r:embed="rId2"/>
          <a:srcRect t="18183" r="9085" b="-7"/>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6137AD-BEE7-2B44-A20E-1FD4C1855FF5}"/>
              </a:ext>
            </a:extLst>
          </p:cNvPr>
          <p:cNvSpPr>
            <a:spLocks noGrp="1"/>
          </p:cNvSpPr>
          <p:nvPr>
            <p:ph type="ctrTitle"/>
          </p:nvPr>
        </p:nvSpPr>
        <p:spPr>
          <a:xfrm>
            <a:off x="404553" y="3091928"/>
            <a:ext cx="9078562" cy="2387600"/>
          </a:xfrm>
        </p:spPr>
        <p:txBody>
          <a:bodyPr>
            <a:normAutofit/>
          </a:bodyPr>
          <a:lstStyle/>
          <a:p>
            <a:pPr algn="l"/>
            <a:r>
              <a:rPr lang="en-US" sz="6600">
                <a:solidFill>
                  <a:schemeClr val="bg1"/>
                </a:solidFill>
              </a:rPr>
              <a:t>AI Risk Mitigation with Textmetrics</a:t>
            </a:r>
            <a:endParaRPr lang="en-US" sz="6600">
              <a:solidFill>
                <a:schemeClr val="bg1"/>
              </a:solidFill>
              <a:cs typeface="Calibri Light"/>
            </a:endParaRP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0E2A531-F531-1B40-8675-ED4B94D708F4}"/>
              </a:ext>
            </a:extLst>
          </p:cNvPr>
          <p:cNvSpPr>
            <a:spLocks noGrp="1"/>
          </p:cNvSpPr>
          <p:nvPr>
            <p:ph type="subTitle" idx="1"/>
          </p:nvPr>
        </p:nvSpPr>
        <p:spPr>
          <a:xfrm>
            <a:off x="404553" y="5624945"/>
            <a:ext cx="9078562" cy="592975"/>
          </a:xfrm>
        </p:spPr>
        <p:txBody>
          <a:bodyPr vert="horz" lIns="91440" tIns="45720" rIns="91440" bIns="45720" rtlCol="0" anchor="ctr">
            <a:normAutofit/>
          </a:bodyPr>
          <a:lstStyle/>
          <a:p>
            <a:pPr algn="l"/>
            <a:r>
              <a:rPr lang="en-US" sz="3000">
                <a:solidFill>
                  <a:schemeClr val="bg1"/>
                </a:solidFill>
              </a:rPr>
              <a:t>Six AI Risks Addressed with </a:t>
            </a:r>
            <a:r>
              <a:rPr lang="en-US" sz="3000" err="1">
                <a:solidFill>
                  <a:schemeClr val="bg1"/>
                </a:solidFill>
              </a:rPr>
              <a:t>Textmetrics</a:t>
            </a:r>
            <a:r>
              <a:rPr lang="en-US" sz="3000">
                <a:solidFill>
                  <a:schemeClr val="bg1"/>
                </a:solidFill>
              </a:rPr>
              <a:t> Integration</a:t>
            </a:r>
          </a:p>
        </p:txBody>
      </p:sp>
    </p:spTree>
    <p:extLst>
      <p:ext uri="{BB962C8B-B14F-4D97-AF65-F5344CB8AC3E}">
        <p14:creationId xmlns:p14="http://schemas.microsoft.com/office/powerpoint/2010/main" val="160368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825C36-E21F-1D46-9380-285DE6C61D54}"/>
              </a:ext>
            </a:extLst>
          </p:cNvPr>
          <p:cNvSpPr>
            <a:spLocks noGrp="1"/>
          </p:cNvSpPr>
          <p:nvPr>
            <p:ph type="title"/>
          </p:nvPr>
        </p:nvSpPr>
        <p:spPr>
          <a:xfrm>
            <a:off x="621792" y="1161288"/>
            <a:ext cx="3602736" cy="4526280"/>
          </a:xfrm>
        </p:spPr>
        <p:txBody>
          <a:bodyPr>
            <a:normAutofit/>
          </a:bodyPr>
          <a:lstStyle/>
          <a:p>
            <a:r>
              <a:rPr lang="en-US" sz="4000" b="1"/>
              <a:t>Risk #5 - IP Used Without Permission</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85E8013-3834-FB49-BD38-F7C6725DD644}"/>
              </a:ext>
            </a:extLst>
          </p:cNvPr>
          <p:cNvSpPr>
            <a:spLocks noGrp="1"/>
          </p:cNvSpPr>
          <p:nvPr>
            <p:ph idx="1"/>
          </p:nvPr>
        </p:nvSpPr>
        <p:spPr>
          <a:xfrm>
            <a:off x="5434149" y="932688"/>
            <a:ext cx="5916603" cy="4992624"/>
          </a:xfrm>
        </p:spPr>
        <p:txBody>
          <a:bodyPr vert="horz" lIns="91440" tIns="45720" rIns="91440" bIns="45720" rtlCol="0" anchor="ctr">
            <a:normAutofit/>
          </a:bodyPr>
          <a:lstStyle/>
          <a:p>
            <a:pPr marL="0" indent="0">
              <a:buNone/>
            </a:pPr>
            <a:r>
              <a:rPr lang="en-US" sz="2000" b="1" dirty="0"/>
              <a:t>Risk: </a:t>
            </a:r>
            <a:r>
              <a:rPr lang="en-US" sz="2000" dirty="0"/>
              <a:t>Much</a:t>
            </a:r>
            <a:r>
              <a:rPr lang="en-US" sz="2000" b="0" i="0" u="none" strike="noStrike" dirty="0">
                <a:effectLst/>
              </a:rPr>
              <a:t> of </a:t>
            </a:r>
            <a:r>
              <a:rPr lang="en-US" sz="2000" dirty="0"/>
              <a:t>the LLM</a:t>
            </a:r>
            <a:r>
              <a:rPr lang="en-US" sz="2000" b="0" i="0" u="none" strike="noStrike" dirty="0">
                <a:effectLst/>
              </a:rPr>
              <a:t> </a:t>
            </a:r>
            <a:r>
              <a:rPr lang="en-US" sz="2000" dirty="0"/>
              <a:t>training data</a:t>
            </a:r>
            <a:r>
              <a:rPr lang="en-US" sz="2000" b="0" i="0" u="none" strike="noStrike" dirty="0">
                <a:effectLst/>
              </a:rPr>
              <a:t> is proprietary</a:t>
            </a:r>
            <a:r>
              <a:rPr lang="en-US" sz="2000" dirty="0"/>
              <a:t> </a:t>
            </a:r>
            <a:r>
              <a:rPr lang="en-US" sz="2000" b="0" i="0" u="none" strike="noStrike" dirty="0">
                <a:effectLst/>
              </a:rPr>
              <a:t>IP</a:t>
            </a:r>
            <a:r>
              <a:rPr lang="en-US" sz="2000" dirty="0"/>
              <a:t>,</a:t>
            </a:r>
            <a:r>
              <a:rPr lang="en-US" sz="2000" b="0" i="0" u="none" strike="noStrike" dirty="0">
                <a:effectLst/>
              </a:rPr>
              <a:t> protected by copyright and may have been used without permission.</a:t>
            </a:r>
            <a:r>
              <a:rPr lang="en-US" sz="2000" dirty="0"/>
              <a:t> </a:t>
            </a:r>
          </a:p>
          <a:p>
            <a:pPr marL="0" indent="0">
              <a:buNone/>
            </a:pPr>
            <a:endParaRPr lang="en-US" sz="2000" dirty="0">
              <a:ea typeface="+mn-lt"/>
              <a:cs typeface="+mn-lt"/>
            </a:endParaRPr>
          </a:p>
          <a:p>
            <a:pPr marL="0" indent="0">
              <a:buNone/>
            </a:pPr>
            <a:r>
              <a:rPr lang="en-US" sz="2000" b="1" dirty="0">
                <a:ea typeface="+mn-lt"/>
                <a:cs typeface="+mn-lt"/>
              </a:rPr>
              <a:t>Solution:</a:t>
            </a:r>
            <a:r>
              <a:rPr lang="en-US" sz="2000" dirty="0">
                <a:ea typeface="+mn-lt"/>
                <a:cs typeface="+mn-lt"/>
              </a:rPr>
              <a:t> </a:t>
            </a:r>
            <a:r>
              <a:rPr lang="en-US" sz="2000" dirty="0" err="1">
                <a:ea typeface="+mn-lt"/>
                <a:cs typeface="+mn-lt"/>
              </a:rPr>
              <a:t>Textmetrics</a:t>
            </a:r>
            <a:r>
              <a:rPr lang="en-US" sz="2000" dirty="0">
                <a:ea typeface="+mn-lt"/>
                <a:cs typeface="+mn-lt"/>
              </a:rPr>
              <a:t> facilitates compliance with copyright regulations by ensuring transparency and adherence to permissions for content used in AI </a:t>
            </a:r>
            <a:r>
              <a:rPr lang="en-US" sz="2000" i="0" strike="noStrike" dirty="0">
                <a:effectLst/>
                <a:ea typeface="+mn-lt"/>
                <a:cs typeface="+mn-lt"/>
              </a:rPr>
              <a:t>training data</a:t>
            </a:r>
            <a:r>
              <a:rPr lang="en-US" sz="2000" dirty="0">
                <a:ea typeface="+mn-lt"/>
                <a:cs typeface="+mn-lt"/>
              </a:rPr>
              <a:t>. By incorporating features that promote transparency</a:t>
            </a:r>
            <a:r>
              <a:rPr lang="en-US" sz="2000" i="0" strike="noStrike" dirty="0">
                <a:effectLst/>
                <a:ea typeface="+mn-lt"/>
                <a:cs typeface="+mn-lt"/>
              </a:rPr>
              <a:t> and </a:t>
            </a:r>
            <a:r>
              <a:rPr lang="en-US" sz="2000" dirty="0">
                <a:ea typeface="+mn-lt"/>
                <a:cs typeface="+mn-lt"/>
              </a:rPr>
              <a:t>respect for intellectual property rights, </a:t>
            </a:r>
            <a:r>
              <a:rPr lang="en-US" sz="2000" dirty="0" err="1">
                <a:ea typeface="+mn-lt"/>
                <a:cs typeface="+mn-lt"/>
              </a:rPr>
              <a:t>Textmetrics</a:t>
            </a:r>
            <a:r>
              <a:rPr lang="en-US" sz="2000" dirty="0">
                <a:ea typeface="+mn-lt"/>
                <a:cs typeface="+mn-lt"/>
              </a:rPr>
              <a:t> helps organizations navigate </a:t>
            </a:r>
            <a:r>
              <a:rPr lang="en-US" sz="2000" b="0" i="0" u="none" strike="noStrike" dirty="0">
                <a:effectLst/>
                <a:ea typeface="+mn-lt"/>
                <a:cs typeface="+mn-lt"/>
              </a:rPr>
              <a:t>the </a:t>
            </a:r>
            <a:r>
              <a:rPr lang="en-US" sz="2000" dirty="0">
                <a:ea typeface="+mn-lt"/>
                <a:cs typeface="+mn-lt"/>
              </a:rPr>
              <a:t>complexities of copyright laws when utilizing AI-generated content</a:t>
            </a:r>
            <a:r>
              <a:rPr lang="en-US" sz="2000" b="0" i="0" u="none" strike="noStrike" dirty="0">
                <a:effectLst/>
                <a:ea typeface="+mn-lt"/>
                <a:cs typeface="+mn-lt"/>
              </a:rPr>
              <a:t>.</a:t>
            </a:r>
            <a:endParaRPr lang="en-US" sz="2000" dirty="0"/>
          </a:p>
        </p:txBody>
      </p:sp>
    </p:spTree>
    <p:extLst>
      <p:ext uri="{BB962C8B-B14F-4D97-AF65-F5344CB8AC3E}">
        <p14:creationId xmlns:p14="http://schemas.microsoft.com/office/powerpoint/2010/main" val="203411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2E0535-7CA6-6C4F-9501-162606DB2EAA}"/>
              </a:ext>
            </a:extLst>
          </p:cNvPr>
          <p:cNvSpPr>
            <a:spLocks noGrp="1"/>
          </p:cNvSpPr>
          <p:nvPr>
            <p:ph type="title"/>
          </p:nvPr>
        </p:nvSpPr>
        <p:spPr>
          <a:xfrm>
            <a:off x="621792" y="1161288"/>
            <a:ext cx="3602736" cy="4526280"/>
          </a:xfrm>
        </p:spPr>
        <p:txBody>
          <a:bodyPr>
            <a:normAutofit/>
          </a:bodyPr>
          <a:lstStyle/>
          <a:p>
            <a:r>
              <a:rPr lang="en-US" sz="4000" b="1"/>
              <a:t>Risk #6 - AI Use in Prohibited Setting</a:t>
            </a:r>
            <a:endParaRPr lang="en-US" sz="4000">
              <a:cs typeface="Calibri Light" panose="020F0302020204030204"/>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C6FA6C8-6582-264E-B8C8-3EE6ACD7754B}"/>
              </a:ext>
            </a:extLst>
          </p:cNvPr>
          <p:cNvSpPr>
            <a:spLocks noGrp="1"/>
          </p:cNvSpPr>
          <p:nvPr>
            <p:ph idx="1"/>
          </p:nvPr>
        </p:nvSpPr>
        <p:spPr>
          <a:xfrm>
            <a:off x="5434149" y="932688"/>
            <a:ext cx="5916603" cy="4992624"/>
          </a:xfrm>
        </p:spPr>
        <p:txBody>
          <a:bodyPr vert="horz" lIns="91440" tIns="45720" rIns="91440" bIns="45720" rtlCol="0" anchor="ctr">
            <a:normAutofit/>
          </a:bodyPr>
          <a:lstStyle/>
          <a:p>
            <a:pPr marL="0" indent="0">
              <a:buNone/>
            </a:pPr>
            <a:r>
              <a:rPr lang="en-US" sz="2000" b="1" i="0" u="none" strike="noStrike">
                <a:effectLst/>
              </a:rPr>
              <a:t>Risk</a:t>
            </a:r>
            <a:r>
              <a:rPr lang="en-US" sz="2000" b="1"/>
              <a:t>:</a:t>
            </a:r>
            <a:r>
              <a:rPr lang="en-US" sz="2000" i="0" u="none" strike="noStrike">
                <a:effectLst/>
              </a:rPr>
              <a:t> </a:t>
            </a:r>
            <a:r>
              <a:rPr lang="en-US" sz="2000">
                <a:ea typeface="+mn-lt"/>
                <a:cs typeface="+mn-lt"/>
              </a:rPr>
              <a:t>Many businesses have prohibited AI use due to </a:t>
            </a:r>
            <a:r>
              <a:rPr lang="en-US" sz="2000" b="0" i="0" u="none" strike="noStrike">
                <a:effectLst/>
                <a:ea typeface="+mn-lt"/>
                <a:cs typeface="+mn-lt"/>
              </a:rPr>
              <a:t>the risk of </a:t>
            </a:r>
            <a:r>
              <a:rPr lang="en-US" sz="2000">
                <a:ea typeface="+mn-lt"/>
                <a:cs typeface="+mn-lt"/>
              </a:rPr>
              <a:t>divulging proprietary information to </a:t>
            </a:r>
            <a:r>
              <a:rPr lang="en-US" sz="2000" b="0" i="0" u="none" strike="noStrike">
                <a:effectLst/>
                <a:ea typeface="+mn-lt"/>
                <a:cs typeface="+mn-lt"/>
              </a:rPr>
              <a:t>the </a:t>
            </a:r>
            <a:r>
              <a:rPr lang="en-US" sz="2000">
                <a:ea typeface="+mn-lt"/>
                <a:cs typeface="+mn-lt"/>
              </a:rPr>
              <a:t>AI which then may expose it inadvertently to </a:t>
            </a:r>
            <a:r>
              <a:rPr lang="en-US" sz="2000" b="0" i="0" u="none" strike="noStrike">
                <a:effectLst/>
                <a:ea typeface="+mn-lt"/>
                <a:cs typeface="+mn-lt"/>
              </a:rPr>
              <a:t>the </a:t>
            </a:r>
            <a:r>
              <a:rPr lang="en-US" sz="2000">
                <a:ea typeface="+mn-lt"/>
                <a:cs typeface="+mn-lt"/>
              </a:rPr>
              <a:t>public</a:t>
            </a:r>
            <a:r>
              <a:rPr lang="en-US" sz="2000" b="0" i="0" u="none" strike="noStrike">
                <a:effectLst/>
                <a:ea typeface="+mn-lt"/>
                <a:cs typeface="+mn-lt"/>
              </a:rPr>
              <a:t>.</a:t>
            </a:r>
            <a:r>
              <a:rPr lang="en-US" sz="2000">
                <a:ea typeface="+mn-lt"/>
                <a:cs typeface="+mn-lt"/>
              </a:rPr>
              <a:t> Academia has also restricted its use because </a:t>
            </a:r>
            <a:r>
              <a:rPr lang="en-US" sz="2000" i="0" strike="noStrike">
                <a:effectLst/>
                <a:ea typeface="+mn-lt"/>
                <a:cs typeface="+mn-lt"/>
              </a:rPr>
              <a:t>of </a:t>
            </a:r>
            <a:r>
              <a:rPr lang="en-US" sz="2000">
                <a:ea typeface="+mn-lt"/>
                <a:cs typeface="+mn-lt"/>
              </a:rPr>
              <a:t>its generative capabilities</a:t>
            </a:r>
            <a:r>
              <a:rPr lang="en-US" sz="2000" i="0" strike="noStrike">
                <a:effectLst/>
                <a:ea typeface="+mn-lt"/>
                <a:cs typeface="+mn-lt"/>
              </a:rPr>
              <a:t>.</a:t>
            </a:r>
            <a:endParaRPr lang="en-US" sz="2000">
              <a:ea typeface="+mn-lt"/>
              <a:cs typeface="+mn-lt"/>
            </a:endParaRPr>
          </a:p>
          <a:p>
            <a:pPr marL="0" indent="0">
              <a:buNone/>
            </a:pPr>
            <a:endParaRPr lang="en-US" sz="2000" b="1">
              <a:ea typeface="Calibri"/>
              <a:cs typeface="Calibri"/>
            </a:endParaRPr>
          </a:p>
          <a:p>
            <a:pPr marL="0" indent="0">
              <a:buNone/>
            </a:pPr>
            <a:r>
              <a:rPr lang="en-US" sz="2000" b="1">
                <a:ea typeface="Calibri"/>
                <a:cs typeface="Calibri"/>
              </a:rPr>
              <a:t>Solution:</a:t>
            </a:r>
            <a:r>
              <a:rPr lang="en-US" sz="2000">
                <a:ea typeface="Calibri"/>
                <a:cs typeface="Calibri"/>
              </a:rPr>
              <a:t> Textmetrics will </a:t>
            </a:r>
            <a:r>
              <a:rPr lang="en-US" sz="2000">
                <a:ea typeface="+mn-lt"/>
                <a:cs typeface="+mn-lt"/>
              </a:rPr>
              <a:t>evaluate the quality and complexity of the content; analyze the language patterns for inconsistencies in tone, vocabulary or sentence structure and examine metadata and source information for signs of AI tools or platforms.</a:t>
            </a:r>
            <a:endParaRPr lang="en-US" sz="2000">
              <a:ea typeface="Calibri"/>
              <a:cs typeface="Calibri"/>
            </a:endParaRPr>
          </a:p>
          <a:p>
            <a:pPr marL="0" indent="0">
              <a:buNone/>
            </a:pPr>
            <a:endParaRPr lang="en-US" sz="2000" b="0" i="0" u="none" strike="noStrike">
              <a:effectLst/>
              <a:ea typeface="Calibri"/>
              <a:cs typeface="Calibri"/>
            </a:endParaRPr>
          </a:p>
          <a:p>
            <a:endParaRPr lang="en-US" sz="2000">
              <a:ea typeface="Calibri"/>
              <a:cs typeface="Calibri"/>
            </a:endParaRPr>
          </a:p>
        </p:txBody>
      </p:sp>
    </p:spTree>
    <p:extLst>
      <p:ext uri="{BB962C8B-B14F-4D97-AF65-F5344CB8AC3E}">
        <p14:creationId xmlns:p14="http://schemas.microsoft.com/office/powerpoint/2010/main" val="818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2E0535-7CA6-6C4F-9501-162606DB2EAA}"/>
              </a:ext>
            </a:extLst>
          </p:cNvPr>
          <p:cNvSpPr>
            <a:spLocks noGrp="1"/>
          </p:cNvSpPr>
          <p:nvPr>
            <p:ph type="title"/>
          </p:nvPr>
        </p:nvSpPr>
        <p:spPr>
          <a:xfrm>
            <a:off x="686834" y="1153572"/>
            <a:ext cx="3200400" cy="4461163"/>
          </a:xfrm>
        </p:spPr>
        <p:txBody>
          <a:bodyPr>
            <a:normAutofit/>
          </a:bodyPr>
          <a:lstStyle/>
          <a:p>
            <a:r>
              <a:rPr lang="en-US" b="1">
                <a:solidFill>
                  <a:srgbClr val="FFFFFF"/>
                </a:solidFill>
                <a:ea typeface="Calibri Light"/>
                <a:cs typeface="Calibri Light" panose="020F0302020204030204"/>
              </a:rPr>
              <a:t>Textmetrics: Three Approaches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6FA6C8-6582-264E-B8C8-3EE6ACD7754B}"/>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US" b="1" dirty="0" err="1">
                <a:ea typeface="Calibri"/>
                <a:cs typeface="Calibri"/>
              </a:rPr>
              <a:t>Textmetrics</a:t>
            </a:r>
            <a:r>
              <a:rPr lang="en-US" b="1" dirty="0">
                <a:ea typeface="Calibri"/>
                <a:cs typeface="Calibri"/>
              </a:rPr>
              <a:t> </a:t>
            </a:r>
            <a:r>
              <a:rPr lang="en-US" dirty="0">
                <a:ea typeface="Calibri"/>
                <a:cs typeface="Calibri"/>
              </a:rPr>
              <a:t>can be used without an AI as a writing assistant</a:t>
            </a:r>
            <a:r>
              <a:rPr lang="en-US" b="1" dirty="0">
                <a:ea typeface="Calibri"/>
                <a:cs typeface="Calibri"/>
              </a:rPr>
              <a:t> </a:t>
            </a:r>
          </a:p>
          <a:p>
            <a:pPr marL="0" indent="0">
              <a:buNone/>
            </a:pPr>
            <a:endParaRPr lang="en-US" dirty="0">
              <a:ea typeface="Calibri"/>
              <a:cs typeface="Calibri"/>
            </a:endParaRPr>
          </a:p>
          <a:p>
            <a:pPr marL="0" indent="0">
              <a:buNone/>
            </a:pPr>
            <a:r>
              <a:rPr lang="en-US" dirty="0">
                <a:ea typeface="Calibri"/>
                <a:cs typeface="Calibri"/>
              </a:rPr>
              <a:t>Can be used with one of the better known AIs such as </a:t>
            </a:r>
            <a:r>
              <a:rPr lang="en-US" b="1" dirty="0">
                <a:ea typeface="Calibri"/>
                <a:cs typeface="Calibri"/>
              </a:rPr>
              <a:t>Gemini</a:t>
            </a:r>
            <a:r>
              <a:rPr lang="en-US" dirty="0">
                <a:ea typeface="Calibri"/>
                <a:cs typeface="Calibri"/>
              </a:rPr>
              <a:t>, </a:t>
            </a:r>
            <a:r>
              <a:rPr lang="en-US" b="1" dirty="0">
                <a:ea typeface="Calibri"/>
                <a:cs typeface="Calibri"/>
              </a:rPr>
              <a:t>Copilot</a:t>
            </a:r>
            <a:r>
              <a:rPr lang="en-US" dirty="0">
                <a:ea typeface="Calibri"/>
                <a:cs typeface="Calibri"/>
              </a:rPr>
              <a:t> or </a:t>
            </a:r>
            <a:r>
              <a:rPr lang="en-US" b="1" dirty="0">
                <a:ea typeface="Calibri"/>
                <a:cs typeface="Calibri"/>
              </a:rPr>
              <a:t>GPT4.0</a:t>
            </a:r>
            <a:endParaRPr lang="en-US"/>
          </a:p>
          <a:p>
            <a:pPr marL="0" indent="0">
              <a:buNone/>
            </a:pPr>
            <a:endParaRPr lang="en-US" b="1" dirty="0">
              <a:ea typeface="Calibri"/>
              <a:cs typeface="Calibri"/>
            </a:endParaRPr>
          </a:p>
          <a:p>
            <a:pPr marL="0" indent="0">
              <a:buNone/>
            </a:pPr>
            <a:r>
              <a:rPr lang="en-US" dirty="0">
                <a:ea typeface="Calibri"/>
                <a:cs typeface="Calibri"/>
              </a:rPr>
              <a:t>Can be used with an internal AI solution</a:t>
            </a:r>
          </a:p>
          <a:p>
            <a:pPr marL="0" indent="0">
              <a:buNone/>
            </a:pPr>
            <a:endParaRPr lang="en-US" b="1">
              <a:ea typeface="Calibri"/>
              <a:cs typeface="Calibri"/>
            </a:endParaRPr>
          </a:p>
          <a:p>
            <a:endParaRPr lang="en-US">
              <a:ea typeface="Calibri"/>
              <a:cs typeface="Calibri"/>
            </a:endParaRPr>
          </a:p>
        </p:txBody>
      </p:sp>
    </p:spTree>
    <p:extLst>
      <p:ext uri="{BB962C8B-B14F-4D97-AF65-F5344CB8AC3E}">
        <p14:creationId xmlns:p14="http://schemas.microsoft.com/office/powerpoint/2010/main" val="4039960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2FB459-8B2D-0A9A-D97C-A25A5C14534E}"/>
              </a:ext>
            </a:extLst>
          </p:cNvPr>
          <p:cNvSpPr>
            <a:spLocks noGrp="1"/>
          </p:cNvSpPr>
          <p:nvPr>
            <p:ph type="title"/>
          </p:nvPr>
        </p:nvSpPr>
        <p:spPr>
          <a:xfrm>
            <a:off x="1171074" y="1396686"/>
            <a:ext cx="3240506" cy="4064628"/>
          </a:xfrm>
        </p:spPr>
        <p:txBody>
          <a:bodyPr>
            <a:normAutofit/>
          </a:bodyPr>
          <a:lstStyle/>
          <a:p>
            <a:r>
              <a:rPr lang="en-US" b="1">
                <a:solidFill>
                  <a:srgbClr val="FFFFFF"/>
                </a:solidFill>
                <a:ea typeface="Calibri Light"/>
                <a:cs typeface="Calibri Light"/>
              </a:rPr>
              <a:t>Conclusion</a:t>
            </a:r>
            <a:endParaRPr lang="en-US" b="1">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solidFill>
            <a:schemeClr val="bg1"/>
          </a:solidFill>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D1B378D-355C-37DC-1215-272230DA5534}"/>
              </a:ext>
            </a:extLst>
          </p:cNvPr>
          <p:cNvSpPr>
            <a:spLocks noGrp="1"/>
          </p:cNvSpPr>
          <p:nvPr>
            <p:ph idx="1"/>
          </p:nvPr>
        </p:nvSpPr>
        <p:spPr>
          <a:xfrm>
            <a:off x="5102423" y="1505439"/>
            <a:ext cx="7091289" cy="5170956"/>
          </a:xfrm>
        </p:spPr>
        <p:txBody>
          <a:bodyPr vert="horz" lIns="91440" tIns="45720" rIns="91440" bIns="45720" rtlCol="0" anchor="t">
            <a:normAutofit/>
          </a:bodyPr>
          <a:lstStyle/>
          <a:p>
            <a:pPr marL="0" indent="0">
              <a:buNone/>
            </a:pPr>
            <a:endParaRPr lang="en-US" sz="2000" dirty="0">
              <a:ea typeface="+mn-lt"/>
              <a:cs typeface="+mn-lt"/>
            </a:endParaRPr>
          </a:p>
          <a:p>
            <a:pPr marL="0" indent="0">
              <a:buNone/>
            </a:pPr>
            <a:r>
              <a:rPr lang="en-US" sz="2000" b="1" dirty="0">
                <a:ea typeface="+mn-lt"/>
                <a:cs typeface="+mn-lt"/>
              </a:rPr>
              <a:t>Feel free to contact us with questions or to request a demonstration:</a:t>
            </a:r>
            <a:endParaRPr lang="en-US" sz="2000" b="1" dirty="0">
              <a:ea typeface="Calibri" panose="020F0502020204030204"/>
              <a:cs typeface="Calibri" panose="020F0502020204030204"/>
            </a:endParaRPr>
          </a:p>
          <a:p>
            <a:pPr marL="0" indent="0">
              <a:buNone/>
            </a:pPr>
            <a:endParaRPr lang="en-US" sz="2000" dirty="0">
              <a:ea typeface="+mn-lt"/>
              <a:cs typeface="+mn-lt"/>
            </a:endParaRPr>
          </a:p>
          <a:p>
            <a:pPr marL="0" indent="0">
              <a:buNone/>
            </a:pPr>
            <a:r>
              <a:rPr lang="en-US" sz="2000" dirty="0">
                <a:ea typeface="+mn-lt"/>
                <a:cs typeface="+mn-lt"/>
              </a:rPr>
              <a:t>Schedule a meeting: </a:t>
            </a:r>
            <a:r>
              <a:rPr lang="en-US" sz="2000" dirty="0">
                <a:ea typeface="+mn-lt"/>
                <a:cs typeface="+mn-lt"/>
                <a:hlinkClick r:id="rId2"/>
              </a:rPr>
              <a:t>https://extanto.com/products/#meeting</a:t>
            </a:r>
            <a:endParaRPr lang="en-US">
              <a:ea typeface="Calibri"/>
              <a:cs typeface="Calibri"/>
            </a:endParaRPr>
          </a:p>
          <a:p>
            <a:pPr marL="0" indent="0">
              <a:buNone/>
            </a:pPr>
            <a:endParaRPr lang="en-US" sz="2000" dirty="0">
              <a:ea typeface="+mn-lt"/>
              <a:cs typeface="+mn-lt"/>
            </a:endParaRPr>
          </a:p>
          <a:p>
            <a:pPr marL="0" indent="0">
              <a:buNone/>
            </a:pPr>
            <a:r>
              <a:rPr lang="en-US" sz="2000" dirty="0">
                <a:ea typeface="+mn-lt"/>
                <a:cs typeface="+mn-lt"/>
              </a:rPr>
              <a:t> Kyle </a:t>
            </a:r>
            <a:r>
              <a:rPr lang="en-US" sz="2000" dirty="0" err="1">
                <a:ea typeface="+mn-lt"/>
                <a:cs typeface="+mn-lt"/>
              </a:rPr>
              <a:t>Schweighauser</a:t>
            </a:r>
            <a:r>
              <a:rPr lang="en-US" sz="2000" dirty="0">
                <a:ea typeface="+mn-lt"/>
                <a:cs typeface="+mn-lt"/>
              </a:rPr>
              <a:t> </a:t>
            </a:r>
            <a:r>
              <a:rPr lang="en-US" sz="2000" dirty="0">
                <a:ea typeface="+mn-lt"/>
                <a:cs typeface="+mn-lt"/>
                <a:hlinkClick r:id="rId3"/>
              </a:rPr>
              <a:t>kms@extanto.com</a:t>
            </a:r>
            <a:endParaRPr lang="en-US" sz="2000" dirty="0">
              <a:ea typeface="Calibri" panose="020F0502020204030204"/>
              <a:cs typeface="Calibri" panose="020F0502020204030204"/>
            </a:endParaRPr>
          </a:p>
          <a:p>
            <a:pPr marL="0" indent="0">
              <a:buNone/>
            </a:pPr>
            <a:r>
              <a:rPr lang="en-US" sz="2000" dirty="0">
                <a:ea typeface="+mn-lt"/>
                <a:cs typeface="+mn-lt"/>
              </a:rPr>
              <a:t> </a:t>
            </a:r>
          </a:p>
          <a:p>
            <a:pPr marL="0" indent="0">
              <a:buNone/>
            </a:pPr>
            <a:r>
              <a:rPr lang="en-US" sz="2000" dirty="0">
                <a:ea typeface="+mn-lt"/>
                <a:cs typeface="+mn-lt"/>
              </a:rPr>
              <a:t> Ben Berry </a:t>
            </a:r>
            <a:r>
              <a:rPr lang="en-US" sz="2000" dirty="0">
                <a:ea typeface="+mn-lt"/>
                <a:cs typeface="+mn-lt"/>
                <a:hlinkClick r:id="rId4"/>
              </a:rPr>
              <a:t>ben@extanto.com</a:t>
            </a:r>
            <a:endParaRPr lang="en-US" sz="2000">
              <a:ea typeface="Calibri"/>
              <a:cs typeface="Calibri"/>
            </a:endParaRPr>
          </a:p>
          <a:p>
            <a:pPr marL="0" indent="0">
              <a:buNone/>
            </a:pPr>
            <a:endParaRPr lang="en-US" sz="2000">
              <a:cs typeface="Calibri"/>
            </a:endParaRPr>
          </a:p>
          <a:p>
            <a:pPr marL="0" indent="0" algn="ctr">
              <a:buNone/>
            </a:pPr>
            <a:r>
              <a:rPr lang="en-US" sz="2000" b="1" dirty="0">
                <a:cs typeface="Calibri"/>
              </a:rPr>
              <a:t>Thank you</a:t>
            </a:r>
            <a:r>
              <a:rPr lang="en-US" sz="2000" dirty="0">
                <a:cs typeface="Calibri"/>
              </a:rPr>
              <a:t> for your time.</a:t>
            </a:r>
            <a:endParaRPr lang="en-US" sz="2000" dirty="0">
              <a:ea typeface="Calibri"/>
              <a:cs typeface="Calibri"/>
            </a:endParaRPr>
          </a:p>
        </p:txBody>
      </p:sp>
    </p:spTree>
    <p:extLst>
      <p:ext uri="{BB962C8B-B14F-4D97-AF65-F5344CB8AC3E}">
        <p14:creationId xmlns:p14="http://schemas.microsoft.com/office/powerpoint/2010/main" val="69868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928408-857A-F94B-B753-691533B74815}"/>
              </a:ext>
            </a:extLst>
          </p:cNvPr>
          <p:cNvSpPr>
            <a:spLocks noGrp="1"/>
          </p:cNvSpPr>
          <p:nvPr>
            <p:ph type="title"/>
          </p:nvPr>
        </p:nvSpPr>
        <p:spPr>
          <a:xfrm>
            <a:off x="686834" y="1153572"/>
            <a:ext cx="3200400" cy="4461163"/>
          </a:xfrm>
        </p:spPr>
        <p:txBody>
          <a:bodyPr>
            <a:normAutofit/>
          </a:bodyPr>
          <a:lstStyle/>
          <a:p>
            <a:r>
              <a:rPr lang="en-US" b="1">
                <a:solidFill>
                  <a:srgbClr val="FFFFFF"/>
                </a:solidFill>
              </a:rPr>
              <a:t>Textmetrics Rules-Based Technology </a:t>
            </a:r>
            <a:br>
              <a:rPr lang="en-US" b="1" i="0" u="none" strike="noStrike">
                <a:solidFill>
                  <a:srgbClr val="FFFFFF"/>
                </a:solidFill>
                <a:effectLst/>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2198815-B36E-9245-AA87-C9F6D0DCF256}"/>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US" err="1">
                <a:ea typeface="+mn-lt"/>
                <a:cs typeface="+mn-lt"/>
              </a:rPr>
              <a:t>Textmetrics</a:t>
            </a:r>
            <a:r>
              <a:rPr lang="en-US">
                <a:ea typeface="+mn-lt"/>
                <a:cs typeface="+mn-lt"/>
              </a:rPr>
              <a:t> is a comprehensive AI ruleset governance tool, addressing challenges </a:t>
            </a:r>
            <a:r>
              <a:rPr lang="en-US" b="0" i="0" u="none" strike="noStrike">
                <a:effectLst/>
                <a:ea typeface="+mn-lt"/>
                <a:cs typeface="+mn-lt"/>
              </a:rPr>
              <a:t>in </a:t>
            </a:r>
            <a:r>
              <a:rPr lang="en-US">
                <a:ea typeface="+mn-lt"/>
                <a:cs typeface="+mn-lt"/>
              </a:rPr>
              <a:t>accuracy</a:t>
            </a:r>
            <a:r>
              <a:rPr lang="en-US" b="0" i="0" u="none" strike="noStrike">
                <a:effectLst/>
                <a:ea typeface="+mn-lt"/>
                <a:cs typeface="+mn-lt"/>
              </a:rPr>
              <a:t>, </a:t>
            </a:r>
            <a:r>
              <a:rPr lang="en-US">
                <a:ea typeface="+mn-lt"/>
                <a:cs typeface="+mn-lt"/>
              </a:rPr>
              <a:t>credibility</a:t>
            </a:r>
            <a:r>
              <a:rPr lang="en-US" b="0" i="0" u="none" strike="noStrike">
                <a:effectLst/>
                <a:ea typeface="+mn-lt"/>
                <a:cs typeface="+mn-lt"/>
              </a:rPr>
              <a:t>, </a:t>
            </a:r>
            <a:r>
              <a:rPr lang="en-US">
                <a:ea typeface="+mn-lt"/>
                <a:cs typeface="+mn-lt"/>
              </a:rPr>
              <a:t>bias, DEI, language validation and copyright issues. Its advanced algorithms and linguistic insights provide a robust solution to enhance </a:t>
            </a:r>
            <a:r>
              <a:rPr lang="en-US" b="0" i="0" u="none" strike="noStrike">
                <a:effectLst/>
                <a:ea typeface="+mn-lt"/>
                <a:cs typeface="+mn-lt"/>
              </a:rPr>
              <a:t>content </a:t>
            </a:r>
            <a:r>
              <a:rPr lang="en-US">
                <a:ea typeface="+mn-lt"/>
                <a:cs typeface="+mn-lt"/>
              </a:rPr>
              <a:t>quality </a:t>
            </a:r>
            <a:r>
              <a:rPr lang="en-US" b="0" i="0" u="none" strike="noStrike">
                <a:effectLst/>
                <a:ea typeface="+mn-lt"/>
                <a:cs typeface="+mn-lt"/>
              </a:rPr>
              <a:t>and </a:t>
            </a:r>
            <a:r>
              <a:rPr lang="en-US">
                <a:ea typeface="+mn-lt"/>
                <a:cs typeface="+mn-lt"/>
              </a:rPr>
              <a:t>reliability</a:t>
            </a:r>
            <a:r>
              <a:rPr lang="en-US" b="0" i="0" u="none" strike="noStrike">
                <a:effectLst/>
                <a:ea typeface="+mn-lt"/>
                <a:cs typeface="+mn-lt"/>
              </a:rPr>
              <a:t>.</a:t>
            </a:r>
            <a:endParaRPr lang="en-US">
              <a:ea typeface="Calibri" panose="020F0502020204030204"/>
              <a:cs typeface="Calibri" panose="020F0502020204030204"/>
            </a:endParaRPr>
          </a:p>
          <a:p>
            <a:pPr marL="0" indent="0">
              <a:buNone/>
            </a:pPr>
            <a:endParaRPr lang="en-US"/>
          </a:p>
          <a:p>
            <a:pPr marL="0" indent="0">
              <a:buNone/>
            </a:pPr>
            <a:r>
              <a:rPr lang="en-US"/>
              <a:t>Because </a:t>
            </a:r>
            <a:r>
              <a:rPr lang="en-US" err="1"/>
              <a:t>Textmetrics</a:t>
            </a:r>
            <a:r>
              <a:rPr lang="en-US"/>
              <a:t> is rules-based, it "future proofs" an organization's use of AI.</a:t>
            </a:r>
            <a:endParaRPr lang="en-US">
              <a:ea typeface="Calibri" panose="020F0502020204030204"/>
              <a:cs typeface="Calibri"/>
            </a:endParaRPr>
          </a:p>
          <a:p>
            <a:endParaRPr lang="en-US"/>
          </a:p>
        </p:txBody>
      </p:sp>
    </p:spTree>
    <p:extLst>
      <p:ext uri="{BB962C8B-B14F-4D97-AF65-F5344CB8AC3E}">
        <p14:creationId xmlns:p14="http://schemas.microsoft.com/office/powerpoint/2010/main" val="321528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44756-07AF-FB06-F8F3-E44FAF93F031}"/>
              </a:ext>
            </a:extLst>
          </p:cNvPr>
          <p:cNvSpPr>
            <a:spLocks noGrp="1"/>
          </p:cNvSpPr>
          <p:nvPr>
            <p:ph type="title"/>
          </p:nvPr>
        </p:nvSpPr>
        <p:spPr>
          <a:xfrm>
            <a:off x="686834" y="1153572"/>
            <a:ext cx="3200400" cy="4461163"/>
          </a:xfrm>
        </p:spPr>
        <p:txBody>
          <a:bodyPr>
            <a:normAutofit/>
          </a:bodyPr>
          <a:lstStyle/>
          <a:p>
            <a:r>
              <a:rPr lang="en-US" b="1">
                <a:solidFill>
                  <a:srgbClr val="FFFFFF"/>
                </a:solidFill>
                <a:ea typeface="Calibri Light"/>
                <a:cs typeface="Calibri Light"/>
              </a:rPr>
              <a:t>Suggested Integration Model</a:t>
            </a:r>
            <a:endParaRPr lang="en-US" b="1">
              <a:solidFill>
                <a:srgbClr val="FFFFFF"/>
              </a:solidFill>
            </a:endParaRPr>
          </a:p>
        </p:txBody>
      </p:sp>
      <p:sp>
        <p:nvSpPr>
          <p:cNvPr id="30"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E2E7711-F8BC-439C-D74F-72AF025BF3DE}"/>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US" sz="2400">
                <a:ea typeface="Calibri"/>
                <a:cs typeface="Calibri"/>
              </a:rPr>
              <a:t>Our integration model gives reliable structure to the business logic results and predictability to how those results are presented to the UI / end user</a:t>
            </a:r>
          </a:p>
          <a:p>
            <a:pPr marL="0" indent="0">
              <a:buNone/>
            </a:pPr>
            <a:endParaRPr lang="en-US" sz="2400">
              <a:cs typeface="Calibri"/>
            </a:endParaRPr>
          </a:p>
          <a:p>
            <a:pPr marL="0" indent="0">
              <a:buNone/>
            </a:pPr>
            <a:r>
              <a:rPr lang="en-US" sz="2400" b="1" u="sng">
                <a:cs typeface="Calibri"/>
              </a:rPr>
              <a:t>AI:</a:t>
            </a:r>
            <a:r>
              <a:rPr lang="en-US" sz="2400" b="1">
                <a:cs typeface="Calibri"/>
              </a:rPr>
              <a:t> </a:t>
            </a:r>
            <a:r>
              <a:rPr lang="en-US" sz="2400">
                <a:cs typeface="Calibri"/>
              </a:rPr>
              <a:t>LLM creates content, foundational element, processing and generating human-like text responses.</a:t>
            </a:r>
            <a:endParaRPr lang="en-US" sz="2400">
              <a:ea typeface="Calibri"/>
              <a:cs typeface="Calibri"/>
            </a:endParaRPr>
          </a:p>
          <a:p>
            <a:pPr marL="0" indent="0">
              <a:buNone/>
            </a:pPr>
            <a:r>
              <a:rPr lang="en-US" sz="2400" b="1" u="sng">
                <a:cs typeface="Calibri"/>
              </a:rPr>
              <a:t>Platform Interaction:</a:t>
            </a:r>
            <a:r>
              <a:rPr lang="en-US" sz="2400" b="1">
                <a:cs typeface="Calibri"/>
              </a:rPr>
              <a:t> </a:t>
            </a:r>
            <a:r>
              <a:rPr lang="en-US" sz="2400">
                <a:cs typeface="Calibri"/>
              </a:rPr>
              <a:t>UI provides an intuitive interface for clients to engage with the language model.</a:t>
            </a:r>
            <a:endParaRPr lang="en-US" sz="2400" b="1">
              <a:ea typeface="Calibri"/>
              <a:cs typeface="Calibri"/>
            </a:endParaRPr>
          </a:p>
          <a:p>
            <a:pPr marL="0" indent="0">
              <a:buNone/>
            </a:pPr>
            <a:r>
              <a:rPr lang="en-US" sz="2400" b="1" u="sng">
                <a:cs typeface="Calibri"/>
              </a:rPr>
              <a:t>Control:</a:t>
            </a:r>
            <a:r>
              <a:rPr lang="en-US" sz="2400" b="1">
                <a:cs typeface="Calibri"/>
              </a:rPr>
              <a:t> </a:t>
            </a:r>
            <a:r>
              <a:rPr lang="en-US" sz="2400">
                <a:cs typeface="Calibri"/>
              </a:rPr>
              <a:t>interprets user inputs, leveraging NLP to understand context and intent, and guides the LLM to generate coherent, contextually relevant and accurate responses. </a:t>
            </a:r>
            <a:endParaRPr lang="en-US" sz="2400">
              <a:ea typeface="Calibri"/>
              <a:cs typeface="Calibri"/>
            </a:endParaRPr>
          </a:p>
        </p:txBody>
      </p:sp>
    </p:spTree>
    <p:extLst>
      <p:ext uri="{BB962C8B-B14F-4D97-AF65-F5344CB8AC3E}">
        <p14:creationId xmlns:p14="http://schemas.microsoft.com/office/powerpoint/2010/main" val="107890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634F6D-5B69-C09D-210C-9ADB0367EF94}"/>
              </a:ext>
            </a:extLst>
          </p:cNvPr>
          <p:cNvSpPr>
            <a:spLocks noGrp="1"/>
          </p:cNvSpPr>
          <p:nvPr>
            <p:ph type="title"/>
          </p:nvPr>
        </p:nvSpPr>
        <p:spPr>
          <a:xfrm>
            <a:off x="841248" y="256032"/>
            <a:ext cx="10506456" cy="1014984"/>
          </a:xfrm>
        </p:spPr>
        <p:txBody>
          <a:bodyPr anchor="b">
            <a:normAutofit/>
          </a:bodyPr>
          <a:lstStyle/>
          <a:p>
            <a:r>
              <a:rPr lang="en-US" sz="3100" b="1">
                <a:ea typeface="Calibri Light"/>
                <a:cs typeface="Calibri Light"/>
              </a:rPr>
              <a:t>External Validation: </a:t>
            </a:r>
            <a:br>
              <a:rPr lang="en-US" sz="3100" b="1">
                <a:ea typeface="Calibri Light"/>
                <a:cs typeface="Calibri Light"/>
              </a:rPr>
            </a:br>
            <a:r>
              <a:rPr lang="en-US" sz="3100" b="1">
                <a:ea typeface="Calibri Light"/>
                <a:cs typeface="Calibri Light"/>
              </a:rPr>
              <a:t>Valuable for the Platform, AI and Client</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5BE44864-C6BA-9A07-532B-7986CF388D24}"/>
              </a:ext>
            </a:extLst>
          </p:cNvPr>
          <p:cNvGraphicFramePr>
            <a:graphicFrameLocks noGrp="1"/>
          </p:cNvGraphicFramePr>
          <p:nvPr>
            <p:ph idx="1"/>
            <p:extLst>
              <p:ext uri="{D42A27DB-BD31-4B8C-83A1-F6EECF244321}">
                <p14:modId xmlns:p14="http://schemas.microsoft.com/office/powerpoint/2010/main" val="260728985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451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103698-7502-DF20-855E-27C8653869C0}"/>
              </a:ext>
            </a:extLst>
          </p:cNvPr>
          <p:cNvSpPr>
            <a:spLocks noGrp="1"/>
          </p:cNvSpPr>
          <p:nvPr>
            <p:ph type="title"/>
          </p:nvPr>
        </p:nvSpPr>
        <p:spPr>
          <a:xfrm>
            <a:off x="621792" y="1161288"/>
            <a:ext cx="3602736" cy="4526280"/>
          </a:xfrm>
        </p:spPr>
        <p:txBody>
          <a:bodyPr>
            <a:normAutofit/>
          </a:bodyPr>
          <a:lstStyle/>
          <a:p>
            <a:r>
              <a:rPr lang="en-US" sz="4000" b="1">
                <a:ea typeface="Calibri Light"/>
                <a:cs typeface="Calibri Light"/>
              </a:rPr>
              <a:t>Six AI Risks to Business </a:t>
            </a:r>
            <a:endParaRPr lang="en-US" sz="4000" b="1"/>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09C8850-EC55-C2CF-02C1-53A78F60ACAC}"/>
              </a:ext>
            </a:extLst>
          </p:cNvPr>
          <p:cNvGraphicFramePr>
            <a:graphicFrameLocks noGrp="1"/>
          </p:cNvGraphicFramePr>
          <p:nvPr>
            <p:ph idx="1"/>
            <p:extLst>
              <p:ext uri="{D42A27DB-BD31-4B8C-83A1-F6EECF244321}">
                <p14:modId xmlns:p14="http://schemas.microsoft.com/office/powerpoint/2010/main" val="1160166865"/>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68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03B038-EC7C-2824-AA81-3BC5A912694B}"/>
              </a:ext>
            </a:extLst>
          </p:cNvPr>
          <p:cNvSpPr>
            <a:spLocks noGrp="1"/>
          </p:cNvSpPr>
          <p:nvPr>
            <p:ph type="title"/>
          </p:nvPr>
        </p:nvSpPr>
        <p:spPr>
          <a:xfrm>
            <a:off x="621792" y="1161288"/>
            <a:ext cx="3602736" cy="4526280"/>
          </a:xfrm>
        </p:spPr>
        <p:txBody>
          <a:bodyPr>
            <a:normAutofit/>
          </a:bodyPr>
          <a:lstStyle/>
          <a:p>
            <a:r>
              <a:rPr lang="en-US" sz="4000" b="1">
                <a:ea typeface="Calibri Light"/>
                <a:cs typeface="Calibri Light"/>
              </a:rPr>
              <a:t>Risk #1- Misinformation</a:t>
            </a:r>
            <a:endParaRPr lang="en-US" sz="4000" b="1">
              <a:cs typeface="Calibri Light"/>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9FC0DDD-32AE-975D-01C8-A07D81267BA3}"/>
              </a:ext>
            </a:extLst>
          </p:cNvPr>
          <p:cNvSpPr>
            <a:spLocks noGrp="1"/>
          </p:cNvSpPr>
          <p:nvPr>
            <p:ph idx="1"/>
          </p:nvPr>
        </p:nvSpPr>
        <p:spPr>
          <a:xfrm>
            <a:off x="5434149" y="932688"/>
            <a:ext cx="5916603" cy="4992624"/>
          </a:xfrm>
        </p:spPr>
        <p:txBody>
          <a:bodyPr vert="horz" lIns="91440" tIns="45720" rIns="91440" bIns="45720" rtlCol="0" anchor="ctr">
            <a:normAutofit/>
          </a:bodyPr>
          <a:lstStyle/>
          <a:p>
            <a:endParaRPr lang="en-US" sz="2000">
              <a:ea typeface="Calibri"/>
              <a:cs typeface="Calibri"/>
            </a:endParaRPr>
          </a:p>
          <a:p>
            <a:pPr marL="0" indent="0">
              <a:buNone/>
            </a:pPr>
            <a:r>
              <a:rPr lang="en-US" sz="2000" b="1">
                <a:ea typeface="+mn-lt"/>
                <a:cs typeface="+mn-lt"/>
              </a:rPr>
              <a:t>Risk:</a:t>
            </a:r>
            <a:r>
              <a:rPr lang="en-US" sz="2000">
                <a:ea typeface="+mn-lt"/>
                <a:cs typeface="+mn-lt"/>
              </a:rPr>
              <a:t> AI can make content that seems real but might be wrong or made up. This is risky for companies using AI for important tasks like talking to customers, advertising, and looking at data.</a:t>
            </a:r>
          </a:p>
          <a:p>
            <a:pPr marL="0" indent="0">
              <a:buNone/>
            </a:pPr>
            <a:r>
              <a:rPr lang="en-US" sz="2000" b="1">
                <a:ea typeface="+mn-lt"/>
                <a:cs typeface="+mn-lt"/>
              </a:rPr>
              <a:t>Solution:</a:t>
            </a:r>
            <a:r>
              <a:rPr lang="en-US" sz="2000">
                <a:ea typeface="+mn-lt"/>
                <a:cs typeface="+mn-lt"/>
              </a:rPr>
              <a:t> Textmetrics' state-of-the-art algorithms verify content accuracy and credibility, reducing risk of misinformation. </a:t>
            </a:r>
          </a:p>
          <a:p>
            <a:pPr marL="342900" indent="-342900"/>
            <a:r>
              <a:rPr lang="en-US" sz="2000">
                <a:ea typeface="+mn-lt"/>
                <a:cs typeface="+mn-lt"/>
              </a:rPr>
              <a:t>Ensure quality and reliability of content, enhancing its trustworthiness and minimizing dissemination of inaccurate or misleading information. </a:t>
            </a:r>
          </a:p>
          <a:p>
            <a:r>
              <a:rPr lang="en-US" sz="2000">
                <a:ea typeface="+mn-lt"/>
                <a:cs typeface="+mn-lt"/>
              </a:rPr>
              <a:t>Analyze text, identify potential errors or inconsistencies, and provide valuable insights to improve the overall accuracy, credibility and quality of the content. </a:t>
            </a:r>
            <a:endParaRPr lang="en-US" sz="2000">
              <a:ea typeface="Calibri"/>
              <a:cs typeface="Calibri"/>
            </a:endParaRPr>
          </a:p>
          <a:p>
            <a:endParaRPr lang="en-US" sz="2000">
              <a:ea typeface="Calibri"/>
              <a:cs typeface="Calibri"/>
            </a:endParaRPr>
          </a:p>
        </p:txBody>
      </p:sp>
    </p:spTree>
    <p:extLst>
      <p:ext uri="{BB962C8B-B14F-4D97-AF65-F5344CB8AC3E}">
        <p14:creationId xmlns:p14="http://schemas.microsoft.com/office/powerpoint/2010/main" val="382300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68204B-980E-D740-B532-39C90F028EDB}"/>
              </a:ext>
            </a:extLst>
          </p:cNvPr>
          <p:cNvSpPr>
            <a:spLocks noGrp="1"/>
          </p:cNvSpPr>
          <p:nvPr>
            <p:ph type="title"/>
          </p:nvPr>
        </p:nvSpPr>
        <p:spPr>
          <a:xfrm>
            <a:off x="621792" y="1161288"/>
            <a:ext cx="3602736" cy="4526280"/>
          </a:xfrm>
        </p:spPr>
        <p:txBody>
          <a:bodyPr>
            <a:normAutofit/>
          </a:bodyPr>
          <a:lstStyle/>
          <a:p>
            <a:r>
              <a:rPr lang="en-US" sz="4000" b="1"/>
              <a:t>Risk #2 - Unstructured Data</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D68C951-2911-CF4E-87CC-C54B67CFB7B5}"/>
              </a:ext>
            </a:extLst>
          </p:cNvPr>
          <p:cNvSpPr>
            <a:spLocks noGrp="1"/>
          </p:cNvSpPr>
          <p:nvPr>
            <p:ph idx="1"/>
          </p:nvPr>
        </p:nvSpPr>
        <p:spPr>
          <a:xfrm>
            <a:off x="5434149" y="932688"/>
            <a:ext cx="5916603" cy="4992624"/>
          </a:xfrm>
        </p:spPr>
        <p:txBody>
          <a:bodyPr vert="horz" lIns="91440" tIns="45720" rIns="91440" bIns="45720" rtlCol="0" anchor="ctr">
            <a:normAutofit/>
          </a:bodyPr>
          <a:lstStyle/>
          <a:p>
            <a:pPr marL="0" indent="0">
              <a:buNone/>
            </a:pPr>
            <a:r>
              <a:rPr lang="en-US" sz="2000" b="1" dirty="0"/>
              <a:t>Risk: </a:t>
            </a:r>
            <a:r>
              <a:rPr lang="en-US" sz="2000" dirty="0"/>
              <a:t>For</a:t>
            </a:r>
            <a:r>
              <a:rPr lang="en-US" sz="2000" b="0" i="0" u="none" strike="noStrike" dirty="0">
                <a:effectLst/>
              </a:rPr>
              <a:t> data to be usable, it must be structured, accessible and accurate. Therefore, </a:t>
            </a:r>
            <a:r>
              <a:rPr lang="en-US" sz="2000" dirty="0"/>
              <a:t>must</a:t>
            </a:r>
            <a:r>
              <a:rPr lang="en-US" sz="2000" b="0" i="0" u="none" strike="noStrike" dirty="0">
                <a:effectLst/>
              </a:rPr>
              <a:t> </a:t>
            </a:r>
            <a:r>
              <a:rPr lang="en-US" sz="2000" b="1" i="0" u="sng" strike="noStrike" dirty="0">
                <a:effectLst/>
              </a:rPr>
              <a:t>standardize</a:t>
            </a:r>
            <a:r>
              <a:rPr lang="en-US" sz="2000" dirty="0"/>
              <a:t> P</a:t>
            </a:r>
            <a:r>
              <a:rPr lang="en-US" sz="2000" b="0" i="0" u="none" strike="noStrike" dirty="0">
                <a:effectLst/>
              </a:rPr>
              <a:t>rocesses, Data utilization, Technology and Quality Control.  In order to make the most of AI, one must also use tools that support data privacy and confidentiality.</a:t>
            </a:r>
            <a:endParaRPr lang="en-US" sz="2000" b="0" i="0" u="none" strike="noStrike" dirty="0">
              <a:effectLst/>
              <a:ea typeface="Calibri"/>
              <a:cs typeface="Calibri"/>
            </a:endParaRPr>
          </a:p>
          <a:p>
            <a:pPr marL="0" indent="0">
              <a:buNone/>
            </a:pPr>
            <a:endParaRPr lang="en-US" sz="2000" b="1">
              <a:ea typeface="Calibri"/>
              <a:cs typeface="Calibri"/>
            </a:endParaRPr>
          </a:p>
          <a:p>
            <a:pPr marL="0" indent="0">
              <a:buNone/>
            </a:pPr>
            <a:r>
              <a:rPr lang="en-US" sz="2000" b="1" dirty="0">
                <a:ea typeface="Calibri"/>
                <a:cs typeface="Calibri"/>
              </a:rPr>
              <a:t>Solution:</a:t>
            </a:r>
            <a:r>
              <a:rPr lang="en-US" sz="2000" dirty="0">
                <a:ea typeface="Calibri"/>
                <a:cs typeface="Calibri"/>
              </a:rPr>
              <a:t> </a:t>
            </a:r>
            <a:r>
              <a:rPr lang="en-US" sz="2000" dirty="0">
                <a:ea typeface="+mn-lt"/>
                <a:cs typeface="+mn-lt"/>
              </a:rPr>
              <a:t>The user fine-tunes their prompt to the AI in order to generate content and data that is more relevant.</a:t>
            </a:r>
          </a:p>
        </p:txBody>
      </p:sp>
    </p:spTree>
    <p:extLst>
      <p:ext uri="{BB962C8B-B14F-4D97-AF65-F5344CB8AC3E}">
        <p14:creationId xmlns:p14="http://schemas.microsoft.com/office/powerpoint/2010/main" val="407374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410778-6169-4142-B4B0-737390400DBA}"/>
              </a:ext>
            </a:extLst>
          </p:cNvPr>
          <p:cNvSpPr>
            <a:spLocks noGrp="1"/>
          </p:cNvSpPr>
          <p:nvPr>
            <p:ph type="title"/>
          </p:nvPr>
        </p:nvSpPr>
        <p:spPr>
          <a:xfrm>
            <a:off x="621792" y="1161288"/>
            <a:ext cx="3602736" cy="4526280"/>
          </a:xfrm>
        </p:spPr>
        <p:txBody>
          <a:bodyPr>
            <a:normAutofit/>
          </a:bodyPr>
          <a:lstStyle/>
          <a:p>
            <a:r>
              <a:rPr lang="en-US" sz="4000" b="1"/>
              <a:t>Risk #3 - Poor Quality Output</a:t>
            </a:r>
            <a:endParaRPr lang="en-US" sz="4000" b="1">
              <a:cs typeface="Calibri Light"/>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CA4E488-CBCE-8D47-9C95-E838DA6B0334}"/>
              </a:ext>
            </a:extLst>
          </p:cNvPr>
          <p:cNvSpPr>
            <a:spLocks noGrp="1"/>
          </p:cNvSpPr>
          <p:nvPr>
            <p:ph idx="1"/>
          </p:nvPr>
        </p:nvSpPr>
        <p:spPr>
          <a:xfrm>
            <a:off x="5434149" y="932688"/>
            <a:ext cx="5916603" cy="4992624"/>
          </a:xfrm>
        </p:spPr>
        <p:txBody>
          <a:bodyPr vert="horz" lIns="91440" tIns="45720" rIns="91440" bIns="45720" rtlCol="0" anchor="ctr">
            <a:normAutofit/>
          </a:bodyPr>
          <a:lstStyle/>
          <a:p>
            <a:pPr marL="0" indent="0">
              <a:buNone/>
            </a:pPr>
            <a:r>
              <a:rPr lang="en-US" sz="2000" b="1" i="0" u="none" strike="noStrike">
                <a:effectLst/>
              </a:rPr>
              <a:t>Risk</a:t>
            </a:r>
            <a:r>
              <a:rPr lang="en-US" sz="2000" b="1"/>
              <a:t>: </a:t>
            </a:r>
            <a:r>
              <a:rPr lang="en-US" sz="2000" i="0" u="none" strike="noStrike">
                <a:effectLst/>
              </a:rPr>
              <a:t> </a:t>
            </a:r>
            <a:r>
              <a:rPr lang="en-US" sz="2000"/>
              <a:t>AI is blind to implicit</a:t>
            </a:r>
            <a:r>
              <a:rPr lang="en-US" sz="2000" b="0" i="0" u="none" strike="noStrike">
                <a:effectLst/>
              </a:rPr>
              <a:t> bias present in </a:t>
            </a:r>
            <a:r>
              <a:rPr lang="en-US" sz="2000"/>
              <a:t>its</a:t>
            </a:r>
            <a:r>
              <a:rPr lang="en-US" sz="2000" b="0" i="0" u="none" strike="noStrike">
                <a:effectLst/>
              </a:rPr>
              <a:t> model and output</a:t>
            </a:r>
            <a:r>
              <a:rPr lang="en-US" sz="2000"/>
              <a:t>.</a:t>
            </a:r>
            <a:r>
              <a:rPr lang="en-US" sz="2000" b="0" i="0" u="none" strike="noStrike">
                <a:effectLst/>
              </a:rPr>
              <a:t> </a:t>
            </a:r>
            <a:r>
              <a:rPr lang="en-US" sz="2000"/>
              <a:t>Bias</a:t>
            </a:r>
            <a:r>
              <a:rPr lang="en-US" sz="2000" b="0" i="0" u="none" strike="noStrike">
                <a:effectLst/>
              </a:rPr>
              <a:t> is present due to programming choices and the data used in training.</a:t>
            </a:r>
            <a:r>
              <a:rPr lang="en-US" sz="2000"/>
              <a:t> </a:t>
            </a:r>
            <a:endParaRPr lang="en-US" sz="2000" b="0" i="0" u="none" strike="noStrike">
              <a:effectLst/>
              <a:ea typeface="Calibri" panose="020F0502020204030204"/>
              <a:cs typeface="Calibri" panose="020F0502020204030204"/>
            </a:endParaRPr>
          </a:p>
          <a:p>
            <a:pPr marL="0" indent="0">
              <a:buNone/>
            </a:pPr>
            <a:endParaRPr lang="en-US" sz="2000">
              <a:ea typeface="Calibri"/>
              <a:cs typeface="Calibri"/>
            </a:endParaRPr>
          </a:p>
          <a:p>
            <a:pPr marL="0" indent="0">
              <a:buNone/>
            </a:pPr>
            <a:r>
              <a:rPr lang="en-US" sz="2000" b="1">
                <a:ea typeface="Calibri"/>
                <a:cs typeface="Calibri"/>
              </a:rPr>
              <a:t>Solution:</a:t>
            </a:r>
            <a:r>
              <a:rPr lang="en-US" sz="2000">
                <a:ea typeface="Calibri"/>
                <a:cs typeface="Calibri"/>
              </a:rPr>
              <a:t> </a:t>
            </a:r>
            <a:r>
              <a:rPr lang="en-US" sz="2000">
                <a:ea typeface="+mn-lt"/>
                <a:cs typeface="+mn-lt"/>
              </a:rPr>
              <a:t>Textmetrics reviews content for readability, credibility, implicit bias, style, sentiment and gender target. Textmetrics is rules-based software, offering suggestions through the lenses with which it has been trained. These rules allow users to "future proof" content against changes to an LLM that may cause it to exhibit biases down the road that were not present at the time of adoption.</a:t>
            </a:r>
            <a:endParaRPr lang="en-US" sz="2000">
              <a:ea typeface="Calibri"/>
              <a:cs typeface="Calibri"/>
            </a:endParaRPr>
          </a:p>
          <a:p>
            <a:pPr marL="0" indent="0">
              <a:buNone/>
            </a:pPr>
            <a:endParaRPr lang="en-US" sz="2000">
              <a:ea typeface="Calibri"/>
              <a:cs typeface="Calibri"/>
            </a:endParaRPr>
          </a:p>
        </p:txBody>
      </p:sp>
    </p:spTree>
    <p:extLst>
      <p:ext uri="{BB962C8B-B14F-4D97-AF65-F5344CB8AC3E}">
        <p14:creationId xmlns:p14="http://schemas.microsoft.com/office/powerpoint/2010/main" val="234121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45A0EF-ADDD-A244-890B-7F0684F14978}"/>
              </a:ext>
            </a:extLst>
          </p:cNvPr>
          <p:cNvSpPr>
            <a:spLocks noGrp="1"/>
          </p:cNvSpPr>
          <p:nvPr>
            <p:ph type="title"/>
          </p:nvPr>
        </p:nvSpPr>
        <p:spPr>
          <a:xfrm>
            <a:off x="621792" y="1161288"/>
            <a:ext cx="3602736" cy="4526280"/>
          </a:xfrm>
        </p:spPr>
        <p:txBody>
          <a:bodyPr>
            <a:normAutofit/>
          </a:bodyPr>
          <a:lstStyle/>
          <a:p>
            <a:r>
              <a:rPr lang="en-US" sz="4000" b="1"/>
              <a:t>Risk #4 - Output Quality Diminishes Over Time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5BD2A40-168B-6941-95B1-5BC3983E7843}"/>
              </a:ext>
            </a:extLst>
          </p:cNvPr>
          <p:cNvSpPr>
            <a:spLocks noGrp="1"/>
          </p:cNvSpPr>
          <p:nvPr>
            <p:ph idx="1"/>
          </p:nvPr>
        </p:nvSpPr>
        <p:spPr>
          <a:xfrm>
            <a:off x="5434149" y="932688"/>
            <a:ext cx="5916603" cy="4992624"/>
          </a:xfrm>
        </p:spPr>
        <p:txBody>
          <a:bodyPr vert="horz" lIns="91440" tIns="45720" rIns="91440" bIns="45720" rtlCol="0" anchor="ctr">
            <a:normAutofit/>
          </a:bodyPr>
          <a:lstStyle/>
          <a:p>
            <a:pPr marL="0" indent="0">
              <a:buNone/>
            </a:pPr>
            <a:r>
              <a:rPr lang="en-US" sz="2000" b="1" dirty="0"/>
              <a:t>Risk: </a:t>
            </a:r>
            <a:r>
              <a:rPr lang="en-US" sz="2000" dirty="0"/>
              <a:t>The</a:t>
            </a:r>
            <a:r>
              <a:rPr lang="en-US" sz="2000" b="0" i="0" u="none" strike="noStrike" dirty="0">
                <a:effectLst/>
              </a:rPr>
              <a:t> underlying model of the AI changes over time, degrading the quality of the output. </a:t>
            </a:r>
            <a:r>
              <a:rPr lang="en-US" sz="2000" dirty="0"/>
              <a:t>B</a:t>
            </a:r>
            <a:r>
              <a:rPr lang="en-US" sz="2000" b="0" i="0" u="none" strike="noStrike" dirty="0">
                <a:effectLst/>
              </a:rPr>
              <a:t>ecause of updates, the LLM demonstrates a bias in the future that was not present at the time the LLM was originally adopted.</a:t>
            </a:r>
            <a:r>
              <a:rPr lang="en-US" sz="2000" dirty="0"/>
              <a:t> </a:t>
            </a:r>
            <a:endParaRPr lang="en-US" sz="2000" b="0" i="0" u="none" strike="noStrike" dirty="0">
              <a:effectLst/>
              <a:cs typeface="Calibri"/>
            </a:endParaRPr>
          </a:p>
          <a:p>
            <a:pPr marL="0" indent="0">
              <a:buNone/>
            </a:pPr>
            <a:endParaRPr lang="en-US" sz="2000" dirty="0"/>
          </a:p>
          <a:p>
            <a:pPr marL="0" indent="0">
              <a:buNone/>
            </a:pPr>
            <a:r>
              <a:rPr lang="en-US" sz="2000" b="1" dirty="0"/>
              <a:t>Solution:</a:t>
            </a:r>
            <a:r>
              <a:rPr lang="en-US" sz="2000" dirty="0"/>
              <a:t> </a:t>
            </a:r>
            <a:r>
              <a:rPr lang="en-US" sz="1900" dirty="0" err="1"/>
              <a:t>Textmetrics</a:t>
            </a:r>
            <a:r>
              <a:rPr lang="en-US" sz="1900" dirty="0"/>
              <a:t> reviews content for readability,  credibility, implicit bias, style, sentiment and gender target. </a:t>
            </a:r>
            <a:r>
              <a:rPr lang="en-US" sz="1900" dirty="0" err="1"/>
              <a:t>Textmetrics</a:t>
            </a:r>
            <a:r>
              <a:rPr lang="en-US" sz="1900" dirty="0"/>
              <a:t> is rules-based software, offering suggestions through the lenses with which it has been trained. These rules allow users to "future proof" content against changes to an LLM that may cause it to exhibit biases down the road that were not present at the time of adoption.</a:t>
            </a:r>
            <a:endParaRPr lang="en-US" dirty="0"/>
          </a:p>
          <a:p>
            <a:pPr marL="0" indent="0">
              <a:buNone/>
            </a:pPr>
            <a:endParaRPr lang="en-US" sz="2000" b="1" dirty="0">
              <a:ea typeface="Calibri"/>
              <a:cs typeface="Calibri"/>
            </a:endParaRPr>
          </a:p>
          <a:p>
            <a:pPr>
              <a:buNone/>
            </a:pPr>
            <a:endParaRPr lang="en-US" sz="2000" b="0" i="0" u="none" strike="noStrike" dirty="0">
              <a:effectLst/>
              <a:ea typeface="Calibri"/>
              <a:cs typeface="Calibri"/>
            </a:endParaRPr>
          </a:p>
          <a:p>
            <a:endParaRPr lang="en-US" sz="2000"/>
          </a:p>
        </p:txBody>
      </p:sp>
    </p:spTree>
    <p:extLst>
      <p:ext uri="{BB962C8B-B14F-4D97-AF65-F5344CB8AC3E}">
        <p14:creationId xmlns:p14="http://schemas.microsoft.com/office/powerpoint/2010/main" val="3503734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3560E12EC9E649AF3D54FD819FB707" ma:contentTypeVersion="15" ma:contentTypeDescription="Create a new document." ma:contentTypeScope="" ma:versionID="1e5080ea64cb38744da8e0c64dba36e5">
  <xsd:schema xmlns:xsd="http://www.w3.org/2001/XMLSchema" xmlns:xs="http://www.w3.org/2001/XMLSchema" xmlns:p="http://schemas.microsoft.com/office/2006/metadata/properties" xmlns:ns2="b9b085c4-b65b-43f8-bbd2-6fb43eb970f0" xmlns:ns3="b20ebafd-c4d7-4fe4-93d6-e13d8ab2a77d" targetNamespace="http://schemas.microsoft.com/office/2006/metadata/properties" ma:root="true" ma:fieldsID="7247345bc5e581d29d320215c7dc53fd" ns2:_="" ns3:_="">
    <xsd:import namespace="b9b085c4-b65b-43f8-bbd2-6fb43eb970f0"/>
    <xsd:import namespace="b20ebafd-c4d7-4fe4-93d6-e13d8ab2a77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b085c4-b65b-43f8-bbd2-6fb43eb970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01e09c8-629d-4671-94bf-e536220f0a52"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0ebafd-c4d7-4fe4-93d6-e13d8ab2a77d"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a739795-4237-49b4-bcb1-df068ef2d567}" ma:internalName="TaxCatchAll" ma:showField="CatchAllData" ma:web="b20ebafd-c4d7-4fe4-93d6-e13d8ab2a77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b085c4-b65b-43f8-bbd2-6fb43eb970f0">
      <Terms xmlns="http://schemas.microsoft.com/office/infopath/2007/PartnerControls"/>
    </lcf76f155ced4ddcb4097134ff3c332f>
    <TaxCatchAll xmlns="b20ebafd-c4d7-4fe4-93d6-e13d8ab2a77d" xsi:nil="true"/>
    <SharedWithUsers xmlns="b20ebafd-c4d7-4fe4-93d6-e13d8ab2a77d">
      <UserInfo>
        <DisplayName>Kyle Schweighauser</DisplayName>
        <AccountId>9</AccountId>
        <AccountType/>
      </UserInfo>
    </SharedWithUsers>
  </documentManagement>
</p:properties>
</file>

<file path=customXml/itemProps1.xml><?xml version="1.0" encoding="utf-8"?>
<ds:datastoreItem xmlns:ds="http://schemas.openxmlformats.org/officeDocument/2006/customXml" ds:itemID="{945F3FF9-2336-4741-A537-66BF23447B07}">
  <ds:schemaRefs>
    <ds:schemaRef ds:uri="b20ebafd-c4d7-4fe4-93d6-e13d8ab2a77d"/>
    <ds:schemaRef ds:uri="b9b085c4-b65b-43f8-bbd2-6fb43eb970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D129CC3-41AF-4717-8832-9B90308BE288}">
  <ds:schemaRefs>
    <ds:schemaRef ds:uri="http://schemas.microsoft.com/sharepoint/v3/contenttype/forms"/>
  </ds:schemaRefs>
</ds:datastoreItem>
</file>

<file path=customXml/itemProps3.xml><?xml version="1.0" encoding="utf-8"?>
<ds:datastoreItem xmlns:ds="http://schemas.openxmlformats.org/officeDocument/2006/customXml" ds:itemID="{6153FF44-79E3-4E70-97A6-88EDAD3A1F79}">
  <ds:schemaRefs>
    <ds:schemaRef ds:uri="b20ebafd-c4d7-4fe4-93d6-e13d8ab2a77d"/>
    <ds:schemaRef ds:uri="b9b085c4-b65b-43f8-bbd2-6fb43eb970f0"/>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AI Risk Mitigation with Textmetrics</vt:lpstr>
      <vt:lpstr>Textmetrics Rules-Based Technology  </vt:lpstr>
      <vt:lpstr>Suggested Integration Model</vt:lpstr>
      <vt:lpstr>External Validation:  Valuable for the Platform, AI and Client</vt:lpstr>
      <vt:lpstr>Six AI Risks to Business </vt:lpstr>
      <vt:lpstr>Risk #1- Misinformation</vt:lpstr>
      <vt:lpstr>Risk #2 - Unstructured Data</vt:lpstr>
      <vt:lpstr>Risk #3 - Poor Quality Output</vt:lpstr>
      <vt:lpstr>Risk #4 - Output Quality Diminishes Over Time</vt:lpstr>
      <vt:lpstr>Risk #5 - IP Used Without Permission</vt:lpstr>
      <vt:lpstr>Risk #6 - AI Use in Prohibited Setting</vt:lpstr>
      <vt:lpstr>Textmetrics: Three Approaches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Risk Mitigation with Textmetrics</dc:title>
  <dc:creator>Ben Berry</dc:creator>
  <cp:revision>69</cp:revision>
  <dcterms:created xsi:type="dcterms:W3CDTF">2024-03-27T18:12:52Z</dcterms:created>
  <dcterms:modified xsi:type="dcterms:W3CDTF">2024-04-04T21:07:21Z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0x010100453560E12EC9E649AF3D54FD819FB707</vt:lpwstr>
  </property>
  <property fmtid="{D5CDD505-2E9C-101B-9397-08002B2CF9AE}" pid="3" name="MediaServiceImageTags">
    <vt:lpwstr/>
  </property>
</Properties>
</file>